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0" r:id="rId4"/>
    <p:sldId id="291" r:id="rId5"/>
    <p:sldId id="292" r:id="rId6"/>
    <p:sldId id="293" r:id="rId7"/>
    <p:sldId id="294" r:id="rId8"/>
    <p:sldId id="257" r:id="rId9"/>
    <p:sldId id="258" r:id="rId10"/>
    <p:sldId id="259" r:id="rId11"/>
    <p:sldId id="260" r:id="rId12"/>
    <p:sldId id="261" r:id="rId13"/>
    <p:sldId id="262" r:id="rId14"/>
    <p:sldId id="263" r:id="rId15"/>
    <p:sldId id="264" r:id="rId16"/>
    <p:sldId id="266" r:id="rId17"/>
    <p:sldId id="265" r:id="rId18"/>
    <p:sldId id="267" r:id="rId19"/>
    <p:sldId id="268" r:id="rId20"/>
    <p:sldId id="270" r:id="rId21"/>
    <p:sldId id="271" r:id="rId22"/>
    <p:sldId id="272" r:id="rId23"/>
    <p:sldId id="274" r:id="rId24"/>
    <p:sldId id="275" r:id="rId25"/>
    <p:sldId id="276" r:id="rId26"/>
    <p:sldId id="277" r:id="rId27"/>
    <p:sldId id="278" r:id="rId28"/>
    <p:sldId id="279" r:id="rId29"/>
    <p:sldId id="288"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5.04.2022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5.04.2022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23720DD-5B6D-40BF-8493-A6B52D484E6B}" type="datetimeFigureOut">
              <a:rPr lang="tr-TR" smtClean="0"/>
              <a:t>5.04.2022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23720DD-5B6D-40BF-8493-A6B52D484E6B}" type="datetimeFigureOut">
              <a:rPr lang="tr-TR" smtClean="0"/>
              <a:t>5.04.2022</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9600" b="1" dirty="0" smtClean="0">
                <a:effectLst>
                  <a:outerShdw blurRad="38100" dist="38100" dir="2700000" algn="tl">
                    <a:srgbClr val="000000">
                      <a:alpha val="43137"/>
                    </a:srgbClr>
                  </a:outerShdw>
                </a:effectLst>
              </a:rPr>
              <a:t>HOŞGELDİNİZ</a:t>
            </a:r>
            <a:endParaRPr lang="tr-TR" sz="9600"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p:txBody>
          <a:bodyPr/>
          <a:lstStyle/>
          <a:p>
            <a:r>
              <a:rPr lang="tr-TR" dirty="0" smtClean="0"/>
              <a:t>TGAŞ MESLEKİ VE TEKNİK ANADOLU LİSESİ</a:t>
            </a:r>
          </a:p>
          <a:p>
            <a:r>
              <a:rPr lang="tr-TR" dirty="0" smtClean="0"/>
              <a:t>REHBERLİK SERVİSİ</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5517232"/>
            <a:ext cx="1628658" cy="1340768"/>
          </a:xfrm>
          <a:prstGeom prst="rect">
            <a:avLst/>
          </a:prstGeom>
        </p:spPr>
      </p:pic>
    </p:spTree>
    <p:extLst>
      <p:ext uri="{BB962C8B-B14F-4D97-AF65-F5344CB8AC3E}">
        <p14:creationId xmlns:p14="http://schemas.microsoft.com/office/powerpoint/2010/main" val="1781366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7" y="1988840"/>
            <a:ext cx="8424936" cy="4392488"/>
          </a:xfrm>
        </p:spPr>
        <p:txBody>
          <a:bodyPr>
            <a:normAutofit/>
          </a:bodyPr>
          <a:lstStyle/>
          <a:p>
            <a:pPr lvl="0">
              <a:lnSpc>
                <a:spcPct val="150000"/>
              </a:lnSpc>
              <a:buFont typeface="Symbol"/>
              <a:buChar char=""/>
            </a:pPr>
            <a:r>
              <a:rPr lang="tr-TR" sz="1800" dirty="0">
                <a:ea typeface="Calibri"/>
                <a:cs typeface="Times New Roman"/>
              </a:rPr>
              <a:t>Sınavlara katılmayan, ödev veya projesini zamanında teslim etmeyen öğrencinin özrü, özür gününü takip eden 5 iş günü içinde okul yönetimine </a:t>
            </a:r>
            <a:r>
              <a:rPr lang="tr-TR" sz="1800" u="sng" dirty="0">
                <a:ea typeface="Calibri"/>
                <a:cs typeface="Times New Roman"/>
              </a:rPr>
              <a:t>velisi tarafından</a:t>
            </a:r>
            <a:r>
              <a:rPr lang="tr-TR" sz="1800" dirty="0">
                <a:ea typeface="Calibri"/>
                <a:cs typeface="Times New Roman"/>
              </a:rPr>
              <a:t> bildirdiği takdirde bir defaya mahsus olmak üzere öğretmenin belirlediği bir tarihte tekrar sınava alınır. </a:t>
            </a:r>
          </a:p>
          <a:p>
            <a:pPr lvl="0">
              <a:lnSpc>
                <a:spcPct val="150000"/>
              </a:lnSpc>
              <a:buFont typeface="Symbol"/>
              <a:buChar char=""/>
            </a:pPr>
            <a:r>
              <a:rPr lang="tr-TR" sz="1800" dirty="0">
                <a:ea typeface="Calibri"/>
                <a:cs typeface="Times New Roman"/>
              </a:rPr>
              <a:t>Raporlu öğrenciler raporları süresince okula gelemez ve </a:t>
            </a:r>
            <a:r>
              <a:rPr lang="tr-TR" sz="1800" u="sng" dirty="0">
                <a:ea typeface="Calibri"/>
                <a:cs typeface="Times New Roman"/>
              </a:rPr>
              <a:t>sınavlara giremezler</a:t>
            </a:r>
            <a:r>
              <a:rPr lang="tr-TR" sz="1800" dirty="0">
                <a:ea typeface="Calibri"/>
                <a:cs typeface="Times New Roman"/>
              </a:rPr>
              <a:t>.</a:t>
            </a:r>
          </a:p>
          <a:p>
            <a:pPr lvl="0">
              <a:lnSpc>
                <a:spcPct val="150000"/>
              </a:lnSpc>
              <a:spcAft>
                <a:spcPts val="1000"/>
              </a:spcAft>
              <a:buFont typeface="Symbol"/>
              <a:buChar char=""/>
            </a:pPr>
            <a:r>
              <a:rPr lang="tr-TR" sz="1800" dirty="0">
                <a:ea typeface="Calibri"/>
                <a:cs typeface="Times New Roman"/>
              </a:rPr>
              <a:t>Sınav günü öğrencilerin sadece sınava girip sonrasında okuldan ayrılmalarına izin verilemez.</a:t>
            </a:r>
          </a:p>
          <a:p>
            <a:endParaRPr lang="tr-TR" dirty="0"/>
          </a:p>
        </p:txBody>
      </p:sp>
      <p:sp>
        <p:nvSpPr>
          <p:cNvPr id="2" name="Başlık 1"/>
          <p:cNvSpPr>
            <a:spLocks noGrp="1"/>
          </p:cNvSpPr>
          <p:nvPr>
            <p:ph type="title"/>
          </p:nvPr>
        </p:nvSpPr>
        <p:spPr/>
        <p:txBody>
          <a:bodyPr>
            <a:normAutofit/>
          </a:bodyPr>
          <a:lstStyle/>
          <a:p>
            <a:r>
              <a:rPr lang="tr-TR" dirty="0"/>
              <a:t>OKULA DEVAM-DEVAMSIZLIK</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5517232"/>
            <a:ext cx="1628658" cy="1340768"/>
          </a:xfrm>
          <a:prstGeom prst="rect">
            <a:avLst/>
          </a:prstGeom>
        </p:spPr>
      </p:pic>
    </p:spTree>
    <p:extLst>
      <p:ext uri="{BB962C8B-B14F-4D97-AF65-F5344CB8AC3E}">
        <p14:creationId xmlns:p14="http://schemas.microsoft.com/office/powerpoint/2010/main" val="3324736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3" y="2276872"/>
            <a:ext cx="8280920" cy="4104456"/>
          </a:xfrm>
        </p:spPr>
        <p:txBody>
          <a:bodyPr>
            <a:normAutofit/>
          </a:bodyPr>
          <a:lstStyle/>
          <a:p>
            <a:pPr lvl="0">
              <a:lnSpc>
                <a:spcPct val="150000"/>
              </a:lnSpc>
              <a:buFont typeface="Symbol"/>
              <a:buChar char=""/>
            </a:pPr>
            <a:r>
              <a:rPr lang="tr-TR" sz="1800" dirty="0">
                <a:ea typeface="Calibri"/>
                <a:cs typeface="Times New Roman"/>
              </a:rPr>
              <a:t>Okula geç kalma sadece sabah 1. </a:t>
            </a:r>
            <a:r>
              <a:rPr lang="tr-TR" sz="1800" dirty="0" smtClean="0">
                <a:ea typeface="Calibri"/>
                <a:cs typeface="Times New Roman"/>
              </a:rPr>
              <a:t>Derste kabul </a:t>
            </a:r>
            <a:r>
              <a:rPr lang="tr-TR" sz="1800" dirty="0">
                <a:ea typeface="Calibri"/>
                <a:cs typeface="Times New Roman"/>
              </a:rPr>
              <a:t>edilir. </a:t>
            </a:r>
            <a:r>
              <a:rPr lang="tr-TR" sz="1800" dirty="0" smtClean="0">
                <a:ea typeface="Calibri"/>
                <a:cs typeface="Times New Roman"/>
              </a:rPr>
              <a:t>5 gün geç yazılan öğrencinin devamsızlığı ½ gün olarak kayıt edilir. </a:t>
            </a:r>
            <a:endParaRPr lang="tr-TR" sz="1800" dirty="0">
              <a:ea typeface="Calibri"/>
              <a:cs typeface="Times New Roman"/>
            </a:endParaRPr>
          </a:p>
          <a:p>
            <a:pPr lvl="0">
              <a:lnSpc>
                <a:spcPct val="150000"/>
              </a:lnSpc>
              <a:buFont typeface="Symbol"/>
              <a:buChar char=""/>
            </a:pPr>
            <a:r>
              <a:rPr lang="tr-TR" sz="1800" dirty="0">
                <a:ea typeface="Calibri"/>
                <a:cs typeface="Times New Roman"/>
              </a:rPr>
              <a:t>Ara derslere geç kalan öğrenci </a:t>
            </a:r>
            <a:r>
              <a:rPr lang="tr-TR" sz="1800" dirty="0" smtClean="0">
                <a:ea typeface="Calibri"/>
                <a:cs typeface="Times New Roman"/>
              </a:rPr>
              <a:t>derse </a:t>
            </a:r>
            <a:r>
              <a:rPr lang="tr-TR" sz="1800" dirty="0">
                <a:ea typeface="Calibri"/>
                <a:cs typeface="Times New Roman"/>
              </a:rPr>
              <a:t>alınır </a:t>
            </a:r>
            <a:r>
              <a:rPr lang="tr-TR" sz="1800" dirty="0" smtClean="0">
                <a:ea typeface="Calibri"/>
                <a:cs typeface="Times New Roman"/>
              </a:rPr>
              <a:t>ancak </a:t>
            </a:r>
            <a:r>
              <a:rPr lang="tr-TR" sz="1800" dirty="0">
                <a:ea typeface="Calibri"/>
                <a:cs typeface="Times New Roman"/>
              </a:rPr>
              <a:t>yarım gün devamsız sayılır.</a:t>
            </a:r>
          </a:p>
          <a:p>
            <a:pPr lvl="0">
              <a:lnSpc>
                <a:spcPct val="150000"/>
              </a:lnSpc>
              <a:buFont typeface="Symbol"/>
              <a:buChar char=""/>
            </a:pPr>
            <a:r>
              <a:rPr lang="tr-TR" sz="1800" dirty="0">
                <a:ea typeface="Calibri"/>
                <a:cs typeface="Times New Roman"/>
              </a:rPr>
              <a:t>Geç kalmayı alışkanlık haline getirenlere ve izinsiz olarak okuldan ayrılanlara disiplin işlemi uygulanır.</a:t>
            </a:r>
          </a:p>
          <a:p>
            <a:endParaRPr lang="tr-TR" dirty="0"/>
          </a:p>
        </p:txBody>
      </p:sp>
      <p:sp>
        <p:nvSpPr>
          <p:cNvPr id="2" name="Başlık 1"/>
          <p:cNvSpPr>
            <a:spLocks noGrp="1"/>
          </p:cNvSpPr>
          <p:nvPr>
            <p:ph type="title"/>
          </p:nvPr>
        </p:nvSpPr>
        <p:spPr>
          <a:xfrm>
            <a:off x="457200" y="620688"/>
            <a:ext cx="8229600" cy="1224136"/>
          </a:xfrm>
        </p:spPr>
        <p:txBody>
          <a:bodyPr/>
          <a:lstStyle/>
          <a:p>
            <a:r>
              <a:rPr lang="tr-TR" dirty="0"/>
              <a:t>GEÇ KALMA</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489412"/>
            <a:ext cx="1628658" cy="1340768"/>
          </a:xfrm>
          <a:prstGeom prst="rect">
            <a:avLst/>
          </a:prstGeom>
        </p:spPr>
      </p:pic>
    </p:spTree>
    <p:extLst>
      <p:ext uri="{BB962C8B-B14F-4D97-AF65-F5344CB8AC3E}">
        <p14:creationId xmlns:p14="http://schemas.microsoft.com/office/powerpoint/2010/main" val="3729291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44824"/>
            <a:ext cx="8352927" cy="4536504"/>
          </a:xfrm>
        </p:spPr>
        <p:txBody>
          <a:bodyPr>
            <a:normAutofit fontScale="62500" lnSpcReduction="20000"/>
          </a:bodyPr>
          <a:lstStyle/>
          <a:p>
            <a:pPr lvl="0">
              <a:lnSpc>
                <a:spcPct val="160000"/>
              </a:lnSpc>
              <a:buFont typeface="Symbol"/>
              <a:buChar char=""/>
            </a:pPr>
            <a:r>
              <a:rPr lang="tr-TR" sz="2900" dirty="0">
                <a:ea typeface="Calibri"/>
                <a:cs typeface="Times New Roman"/>
              </a:rPr>
              <a:t>Öğrenciler okulumuzun belirlediği kıyafet ile okula gelmek zorundadırlar.  </a:t>
            </a:r>
          </a:p>
          <a:p>
            <a:pPr lvl="0">
              <a:lnSpc>
                <a:spcPct val="160000"/>
              </a:lnSpc>
              <a:buFont typeface="Symbol"/>
              <a:buChar char=""/>
            </a:pPr>
            <a:r>
              <a:rPr lang="tr-TR" sz="2900" dirty="0">
                <a:ea typeface="Calibri"/>
                <a:cs typeface="Times New Roman"/>
              </a:rPr>
              <a:t>Kıyafetler temiz ve ütülü olmalıdır. </a:t>
            </a:r>
          </a:p>
          <a:p>
            <a:pPr lvl="0">
              <a:lnSpc>
                <a:spcPct val="160000"/>
              </a:lnSpc>
              <a:buFont typeface="Symbol"/>
              <a:buChar char=""/>
            </a:pPr>
            <a:r>
              <a:rPr lang="tr-TR" sz="2900" dirty="0">
                <a:ea typeface="Calibri"/>
                <a:cs typeface="Times New Roman"/>
              </a:rPr>
              <a:t>Erkek öğrenciler sakal tıraşı olmuş ve saçları kısa ve düzgün taranmış şekilde okula gelirler. </a:t>
            </a:r>
          </a:p>
          <a:p>
            <a:pPr lvl="0">
              <a:lnSpc>
                <a:spcPct val="160000"/>
              </a:lnSpc>
              <a:buFont typeface="Symbol"/>
              <a:buChar char=""/>
            </a:pPr>
            <a:r>
              <a:rPr lang="tr-TR" sz="2900" dirty="0">
                <a:ea typeface="Calibri"/>
                <a:cs typeface="Times New Roman"/>
              </a:rPr>
              <a:t>Öğrenciler saç tıraşı konusunda uyarılmışlarsa okula saçlarını kestirmiş olarak </a:t>
            </a:r>
            <a:r>
              <a:rPr lang="tr-TR" sz="2900" dirty="0" smtClean="0">
                <a:ea typeface="Calibri"/>
                <a:cs typeface="Times New Roman"/>
              </a:rPr>
              <a:t>gelmelidirler.  </a:t>
            </a:r>
            <a:r>
              <a:rPr lang="tr-TR" sz="2900" dirty="0">
                <a:ea typeface="Calibri"/>
                <a:cs typeface="Times New Roman"/>
              </a:rPr>
              <a:t>Aksi takdirde veli telefonla haberdar edilir ve öğrenci saç tıraşı olmak üzere </a:t>
            </a:r>
            <a:r>
              <a:rPr lang="tr-TR" sz="2900" u="sng" dirty="0">
                <a:ea typeface="Calibri"/>
                <a:cs typeface="Times New Roman"/>
              </a:rPr>
              <a:t>evine geri gönderilir</a:t>
            </a:r>
            <a:r>
              <a:rPr lang="tr-TR" sz="2900" dirty="0">
                <a:ea typeface="Calibri"/>
                <a:cs typeface="Times New Roman"/>
              </a:rPr>
              <a:t>; </a:t>
            </a:r>
            <a:r>
              <a:rPr lang="tr-TR" sz="2900" u="sng" dirty="0">
                <a:ea typeface="Calibri"/>
                <a:cs typeface="Times New Roman"/>
              </a:rPr>
              <a:t>okula alınmaz ve girmediği dersler devamsızlık olarak işlenir</a:t>
            </a:r>
            <a:r>
              <a:rPr lang="tr-TR" sz="2900" dirty="0">
                <a:ea typeface="Calibri"/>
                <a:cs typeface="Times New Roman"/>
              </a:rPr>
              <a:t>. </a:t>
            </a:r>
          </a:p>
          <a:p>
            <a:pPr lvl="0">
              <a:lnSpc>
                <a:spcPct val="160000"/>
              </a:lnSpc>
              <a:buFont typeface="Symbol"/>
              <a:buChar char=""/>
            </a:pPr>
            <a:r>
              <a:rPr lang="tr-TR" sz="2900" dirty="0">
                <a:ea typeface="Calibri"/>
                <a:cs typeface="Times New Roman"/>
              </a:rPr>
              <a:t>Kız öğrencilerin saçları düzgün taranmış olmalı, uzun saçlar toplanmalıdır.</a:t>
            </a:r>
          </a:p>
          <a:p>
            <a:pPr lvl="0">
              <a:lnSpc>
                <a:spcPct val="160000"/>
              </a:lnSpc>
              <a:spcAft>
                <a:spcPts val="1000"/>
              </a:spcAft>
              <a:buFont typeface="Symbol"/>
              <a:buChar char=""/>
            </a:pPr>
            <a:r>
              <a:rPr lang="tr-TR" sz="2900" dirty="0">
                <a:ea typeface="Calibri"/>
                <a:cs typeface="Times New Roman"/>
              </a:rPr>
              <a:t>Kız ve erkek öğrenciler takı (kolye, bilezik, yüzük </a:t>
            </a:r>
            <a:r>
              <a:rPr lang="tr-TR" sz="2900" dirty="0" err="1">
                <a:ea typeface="Calibri"/>
                <a:cs typeface="Times New Roman"/>
              </a:rPr>
              <a:t>vb</a:t>
            </a:r>
            <a:r>
              <a:rPr lang="tr-TR" sz="2900" dirty="0">
                <a:ea typeface="Calibri"/>
                <a:cs typeface="Times New Roman"/>
              </a:rPr>
              <a:t>) ile okula gelemezler. </a:t>
            </a:r>
          </a:p>
          <a:p>
            <a:endParaRPr lang="tr-TR" dirty="0"/>
          </a:p>
        </p:txBody>
      </p:sp>
      <p:sp>
        <p:nvSpPr>
          <p:cNvPr id="2" name="Başlık 1"/>
          <p:cNvSpPr>
            <a:spLocks noGrp="1"/>
          </p:cNvSpPr>
          <p:nvPr>
            <p:ph type="title"/>
          </p:nvPr>
        </p:nvSpPr>
        <p:spPr>
          <a:xfrm>
            <a:off x="457200" y="620688"/>
            <a:ext cx="8229600" cy="1224136"/>
          </a:xfrm>
        </p:spPr>
        <p:txBody>
          <a:bodyPr>
            <a:normAutofit fontScale="90000"/>
          </a:bodyPr>
          <a:lstStyle/>
          <a:p>
            <a:r>
              <a:rPr lang="tr-TR" dirty="0"/>
              <a:t>KILIK-KIYAFET İLE İLGİLİ KURALLAR</a:t>
            </a:r>
          </a:p>
        </p:txBody>
      </p:sp>
    </p:spTree>
    <p:extLst>
      <p:ext uri="{BB962C8B-B14F-4D97-AF65-F5344CB8AC3E}">
        <p14:creationId xmlns:p14="http://schemas.microsoft.com/office/powerpoint/2010/main" val="4221597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276872"/>
            <a:ext cx="8352927" cy="3849291"/>
          </a:xfrm>
        </p:spPr>
        <p:txBody>
          <a:bodyPr>
            <a:normAutofit/>
          </a:bodyPr>
          <a:lstStyle/>
          <a:p>
            <a:pPr>
              <a:lnSpc>
                <a:spcPct val="150000"/>
              </a:lnSpc>
              <a:spcAft>
                <a:spcPts val="0"/>
              </a:spcAft>
            </a:pPr>
            <a:r>
              <a:rPr lang="tr-TR" sz="1800" u="sng" dirty="0">
                <a:ea typeface="Calibri"/>
                <a:cs typeface="Times New Roman"/>
              </a:rPr>
              <a:t>Birinci Aşama: </a:t>
            </a:r>
            <a:r>
              <a:rPr lang="tr-TR" sz="1800" dirty="0">
                <a:ea typeface="Calibri"/>
                <a:cs typeface="Times New Roman"/>
              </a:rPr>
              <a:t>Öğrenci sözlü olarak uyarılacaktır.</a:t>
            </a:r>
          </a:p>
          <a:p>
            <a:pPr>
              <a:lnSpc>
                <a:spcPct val="150000"/>
              </a:lnSpc>
              <a:spcAft>
                <a:spcPts val="0"/>
              </a:spcAft>
            </a:pPr>
            <a:r>
              <a:rPr lang="tr-TR" sz="1800" u="sng" dirty="0">
                <a:ea typeface="Calibri"/>
                <a:cs typeface="Times New Roman"/>
              </a:rPr>
              <a:t>İkinci Aşama</a:t>
            </a:r>
            <a:r>
              <a:rPr lang="tr-TR" sz="1800" dirty="0">
                <a:ea typeface="Calibri"/>
                <a:cs typeface="Times New Roman"/>
              </a:rPr>
              <a:t>: Öğrenci sözlü olarak uyarılacak ve veliye bilgi verilecektir.</a:t>
            </a:r>
          </a:p>
          <a:p>
            <a:pPr>
              <a:lnSpc>
                <a:spcPct val="150000"/>
              </a:lnSpc>
              <a:spcAft>
                <a:spcPts val="0"/>
              </a:spcAft>
            </a:pPr>
            <a:r>
              <a:rPr lang="tr-TR" sz="1800" u="sng" dirty="0">
                <a:ea typeface="Calibri"/>
                <a:cs typeface="Times New Roman"/>
              </a:rPr>
              <a:t>Üçüncü Aşama</a:t>
            </a:r>
            <a:r>
              <a:rPr lang="tr-TR" sz="1800" dirty="0">
                <a:ea typeface="Calibri"/>
                <a:cs typeface="Times New Roman"/>
              </a:rPr>
              <a:t>: Öğrenci hakkında MEB Ortaöğretim Kurumları Yönetmeliği’nin Öğrenci davranışları, ödül ve disipline ilişkin hükümleri doğrultusunda işlem yapılacaktır.  </a:t>
            </a:r>
          </a:p>
          <a:p>
            <a:endParaRPr lang="tr-TR" dirty="0"/>
          </a:p>
        </p:txBody>
      </p:sp>
      <p:sp>
        <p:nvSpPr>
          <p:cNvPr id="2" name="Başlık 1"/>
          <p:cNvSpPr>
            <a:spLocks noGrp="1"/>
          </p:cNvSpPr>
          <p:nvPr>
            <p:ph type="title"/>
          </p:nvPr>
        </p:nvSpPr>
        <p:spPr>
          <a:xfrm>
            <a:off x="457200" y="476672"/>
            <a:ext cx="8229600" cy="1296144"/>
          </a:xfrm>
        </p:spPr>
        <p:txBody>
          <a:bodyPr>
            <a:normAutofit fontScale="90000"/>
          </a:bodyPr>
          <a:lstStyle/>
          <a:p>
            <a:r>
              <a:rPr lang="tr-TR" dirty="0"/>
              <a:t>KILIK KIYAFET KURALLARINA UYMAYANLAR İLE İLGİLİ İŞLEMLER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17232"/>
            <a:ext cx="1628658" cy="1340768"/>
          </a:xfrm>
          <a:prstGeom prst="rect">
            <a:avLst/>
          </a:prstGeom>
        </p:spPr>
      </p:pic>
    </p:spTree>
    <p:extLst>
      <p:ext uri="{BB962C8B-B14F-4D97-AF65-F5344CB8AC3E}">
        <p14:creationId xmlns:p14="http://schemas.microsoft.com/office/powerpoint/2010/main" val="161132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5" y="2348880"/>
            <a:ext cx="8208912" cy="3777283"/>
          </a:xfrm>
        </p:spPr>
        <p:txBody>
          <a:bodyPr/>
          <a:lstStyle/>
          <a:p>
            <a:pPr lvl="0">
              <a:lnSpc>
                <a:spcPct val="150000"/>
              </a:lnSpc>
              <a:buFont typeface="Symbol"/>
              <a:buChar char=""/>
            </a:pPr>
            <a:r>
              <a:rPr lang="tr-TR" sz="1800" dirty="0">
                <a:ea typeface="Calibri"/>
                <a:cs typeface="Times New Roman"/>
              </a:rPr>
              <a:t>Okul saatlerinde öğrencimizin okuldan ayrılabilmesi için velisinin okula gelerek izin istemesi gerekir.</a:t>
            </a:r>
          </a:p>
          <a:p>
            <a:pPr lvl="0">
              <a:lnSpc>
                <a:spcPct val="150000"/>
              </a:lnSpc>
              <a:buFont typeface="Symbol"/>
              <a:buChar char=""/>
            </a:pPr>
            <a:r>
              <a:rPr lang="tr-TR" sz="1800" dirty="0">
                <a:ea typeface="Calibri"/>
                <a:cs typeface="Times New Roman"/>
              </a:rPr>
              <a:t>Okuldan ayrılacak olan öğrenciler sırasıyla,</a:t>
            </a:r>
          </a:p>
          <a:p>
            <a:pPr lvl="1">
              <a:lnSpc>
                <a:spcPct val="150000"/>
              </a:lnSpc>
              <a:buFont typeface="Courier New"/>
              <a:buChar char="o"/>
            </a:pPr>
            <a:r>
              <a:rPr lang="tr-TR" sz="1800" dirty="0">
                <a:ea typeface="Calibri"/>
                <a:cs typeface="Times New Roman"/>
              </a:rPr>
              <a:t>Müdür yardımcısından izin kâğıdı alırlar,</a:t>
            </a:r>
          </a:p>
          <a:p>
            <a:pPr lvl="1">
              <a:lnSpc>
                <a:spcPct val="150000"/>
              </a:lnSpc>
              <a:spcAft>
                <a:spcPts val="1000"/>
              </a:spcAft>
              <a:buFont typeface="Courier New"/>
              <a:buChar char="o"/>
            </a:pPr>
            <a:r>
              <a:rPr lang="tr-TR" sz="1800" dirty="0">
                <a:ea typeface="Calibri"/>
                <a:cs typeface="Times New Roman"/>
              </a:rPr>
              <a:t>İzin kâğıdını sınıf defterinin içine koyarlar</a:t>
            </a:r>
          </a:p>
          <a:p>
            <a:endParaRPr lang="tr-TR" dirty="0"/>
          </a:p>
        </p:txBody>
      </p:sp>
      <p:sp>
        <p:nvSpPr>
          <p:cNvPr id="2" name="Başlık 1"/>
          <p:cNvSpPr>
            <a:spLocks noGrp="1"/>
          </p:cNvSpPr>
          <p:nvPr>
            <p:ph type="title"/>
          </p:nvPr>
        </p:nvSpPr>
        <p:spPr/>
        <p:txBody>
          <a:bodyPr/>
          <a:lstStyle/>
          <a:p>
            <a:r>
              <a:rPr lang="tr-TR" dirty="0"/>
              <a:t>İZİNLER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31" y="5517232"/>
            <a:ext cx="1628658" cy="1340768"/>
          </a:xfrm>
          <a:prstGeom prst="rect">
            <a:avLst/>
          </a:prstGeom>
        </p:spPr>
      </p:pic>
    </p:spTree>
    <p:extLst>
      <p:ext uri="{BB962C8B-B14F-4D97-AF65-F5344CB8AC3E}">
        <p14:creationId xmlns:p14="http://schemas.microsoft.com/office/powerpoint/2010/main" val="3169121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44824"/>
            <a:ext cx="8363272" cy="4281339"/>
          </a:xfrm>
        </p:spPr>
        <p:txBody>
          <a:bodyPr>
            <a:normAutofit fontScale="92500"/>
          </a:bodyPr>
          <a:lstStyle/>
          <a:p>
            <a:pPr lvl="0">
              <a:lnSpc>
                <a:spcPct val="160000"/>
              </a:lnSpc>
              <a:buFont typeface="Symbol"/>
              <a:buChar char=""/>
            </a:pPr>
            <a:r>
              <a:rPr lang="tr-TR" sz="2100" dirty="0">
                <a:ea typeface="Calibri"/>
                <a:cs typeface="Times New Roman"/>
              </a:rPr>
              <a:t>Her dersin başında iki zil çalmaktadır. İlk zil öğrencilerin, ikinci zil öğretmenlerin derse girmeleri içindir. Öğrencilerimiz, ilk zille birlikte sınıflarında hazır olmak zorundadırlar. Öğretmen zilinden sonra derse giren öğrenciler yok sayılırlar.</a:t>
            </a:r>
          </a:p>
          <a:p>
            <a:pPr lvl="0">
              <a:lnSpc>
                <a:spcPct val="160000"/>
              </a:lnSpc>
              <a:buFont typeface="Symbol"/>
              <a:buChar char=""/>
            </a:pPr>
            <a:r>
              <a:rPr lang="tr-TR" sz="2100" dirty="0">
                <a:ea typeface="Calibri"/>
                <a:cs typeface="Times New Roman"/>
              </a:rPr>
              <a:t>Ders işlenirken dersi takip etmek ve derse katılmak zorundadırlar.</a:t>
            </a:r>
          </a:p>
          <a:p>
            <a:pPr lvl="0">
              <a:lnSpc>
                <a:spcPct val="160000"/>
              </a:lnSpc>
              <a:buFont typeface="Symbol"/>
              <a:buChar char=""/>
            </a:pPr>
            <a:r>
              <a:rPr lang="tr-TR" sz="2100" dirty="0">
                <a:ea typeface="Calibri"/>
                <a:cs typeface="Times New Roman"/>
              </a:rPr>
              <a:t>Derste söz alarak konuşurlar. Arkadaşlarının haklarına saygı gösterirler.</a:t>
            </a:r>
          </a:p>
          <a:p>
            <a:pPr lvl="0">
              <a:lnSpc>
                <a:spcPct val="160000"/>
              </a:lnSpc>
              <a:buFont typeface="Symbol"/>
              <a:buChar char=""/>
            </a:pPr>
            <a:r>
              <a:rPr lang="tr-TR" sz="2100" dirty="0">
                <a:ea typeface="Calibri"/>
                <a:cs typeface="Times New Roman"/>
              </a:rPr>
              <a:t>Derste cep telefonu, müzik dinleme aletleri vb. kullanamaz ve açık tutamazlar.</a:t>
            </a:r>
          </a:p>
          <a:p>
            <a:endParaRPr lang="tr-TR" dirty="0"/>
          </a:p>
        </p:txBody>
      </p:sp>
      <p:sp>
        <p:nvSpPr>
          <p:cNvPr id="2" name="Başlık 1"/>
          <p:cNvSpPr>
            <a:spLocks noGrp="1"/>
          </p:cNvSpPr>
          <p:nvPr>
            <p:ph type="title"/>
          </p:nvPr>
        </p:nvSpPr>
        <p:spPr>
          <a:xfrm>
            <a:off x="611560" y="548680"/>
            <a:ext cx="8075240" cy="1042376"/>
          </a:xfrm>
        </p:spPr>
        <p:txBody>
          <a:bodyPr/>
          <a:lstStyle/>
          <a:p>
            <a:r>
              <a:rPr lang="tr-TR" dirty="0"/>
              <a:t>SINIF İÇİ DAVRANIŞ KURALLARI</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06364"/>
            <a:ext cx="1628658" cy="1340768"/>
          </a:xfrm>
          <a:prstGeom prst="rect">
            <a:avLst/>
          </a:prstGeom>
        </p:spPr>
      </p:pic>
    </p:spTree>
    <p:extLst>
      <p:ext uri="{BB962C8B-B14F-4D97-AF65-F5344CB8AC3E}">
        <p14:creationId xmlns:p14="http://schemas.microsoft.com/office/powerpoint/2010/main" val="3215215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3" y="1916832"/>
            <a:ext cx="8208912" cy="4536504"/>
          </a:xfrm>
        </p:spPr>
        <p:txBody>
          <a:bodyPr>
            <a:normAutofit fontScale="92500"/>
          </a:bodyPr>
          <a:lstStyle/>
          <a:p>
            <a:pPr lvl="0">
              <a:lnSpc>
                <a:spcPct val="160000"/>
              </a:lnSpc>
              <a:buClr>
                <a:srgbClr val="31B6FD"/>
              </a:buClr>
              <a:buFont typeface="Symbol"/>
              <a:buChar char=""/>
            </a:pPr>
            <a:r>
              <a:rPr lang="tr-TR" sz="2100" dirty="0">
                <a:solidFill>
                  <a:srgbClr val="073E87"/>
                </a:solidFill>
                <a:ea typeface="Calibri"/>
                <a:cs typeface="Times New Roman"/>
              </a:rPr>
              <a:t>Ders sırasında sınıftan dışarı çıkamazlar. Çok zorunlu durumlarda (ani rahatsızlık </a:t>
            </a:r>
            <a:r>
              <a:rPr lang="tr-TR" sz="2100" dirty="0" err="1">
                <a:solidFill>
                  <a:srgbClr val="073E87"/>
                </a:solidFill>
                <a:ea typeface="Calibri"/>
                <a:cs typeface="Times New Roman"/>
              </a:rPr>
              <a:t>vb</a:t>
            </a:r>
            <a:r>
              <a:rPr lang="tr-TR" sz="2100" dirty="0">
                <a:solidFill>
                  <a:srgbClr val="073E87"/>
                </a:solidFill>
                <a:ea typeface="Calibri"/>
                <a:cs typeface="Times New Roman"/>
              </a:rPr>
              <a:t> ) sınıftan çıkmak için öğretmenden izin alırlar.</a:t>
            </a:r>
          </a:p>
          <a:p>
            <a:pPr lvl="0">
              <a:lnSpc>
                <a:spcPct val="160000"/>
              </a:lnSpc>
              <a:buClr>
                <a:srgbClr val="31B6FD"/>
              </a:buClr>
              <a:buFont typeface="Symbol"/>
              <a:buChar char=""/>
            </a:pPr>
            <a:r>
              <a:rPr lang="tr-TR" sz="2100" dirty="0">
                <a:solidFill>
                  <a:srgbClr val="073E87"/>
                </a:solidFill>
                <a:ea typeface="Calibri"/>
                <a:cs typeface="Times New Roman"/>
              </a:rPr>
              <a:t>Kullandıkları dersliği ve atölyeyi temiz ve düzenli bırakırlar.</a:t>
            </a:r>
          </a:p>
          <a:p>
            <a:pPr lvl="0">
              <a:lnSpc>
                <a:spcPct val="160000"/>
              </a:lnSpc>
              <a:buClr>
                <a:srgbClr val="31B6FD"/>
              </a:buClr>
              <a:buFont typeface="Symbol"/>
              <a:buChar char=""/>
            </a:pPr>
            <a:r>
              <a:rPr lang="tr-TR" sz="2100" dirty="0">
                <a:solidFill>
                  <a:srgbClr val="073E87"/>
                </a:solidFill>
                <a:ea typeface="Calibri"/>
                <a:cs typeface="Times New Roman"/>
              </a:rPr>
              <a:t>Derste düzgün ve derli toplu otururlar, ayakta dolaşamazlar.</a:t>
            </a:r>
          </a:p>
          <a:p>
            <a:pPr lvl="0">
              <a:lnSpc>
                <a:spcPct val="160000"/>
              </a:lnSpc>
              <a:spcAft>
                <a:spcPts val="1000"/>
              </a:spcAft>
              <a:buClr>
                <a:srgbClr val="31B6FD"/>
              </a:buClr>
              <a:buFont typeface="Symbol"/>
              <a:buChar char=""/>
            </a:pPr>
            <a:r>
              <a:rPr lang="tr-TR" sz="2100" dirty="0">
                <a:solidFill>
                  <a:srgbClr val="073E87"/>
                </a:solidFill>
                <a:ea typeface="Calibri"/>
                <a:cs typeface="Times New Roman"/>
              </a:rPr>
              <a:t>Ders düzenini bozan, ders araç ve gereçlerini getirmeyen, dersin işlenişine engel olan ve ders öğretmenine saygısız davranan öğrenciler, öğretmen tarafından uyarılır ve ilgili müdür yardımcısına gönderilir. Davranışın devamı halinde disiplin yönetmeliğine göre işlem yapılır.</a:t>
            </a:r>
          </a:p>
          <a:p>
            <a:endParaRPr lang="tr-TR" dirty="0"/>
          </a:p>
        </p:txBody>
      </p:sp>
      <p:sp>
        <p:nvSpPr>
          <p:cNvPr id="3" name="Başlık 2"/>
          <p:cNvSpPr>
            <a:spLocks noGrp="1"/>
          </p:cNvSpPr>
          <p:nvPr>
            <p:ph type="title"/>
          </p:nvPr>
        </p:nvSpPr>
        <p:spPr>
          <a:xfrm>
            <a:off x="457200" y="476672"/>
            <a:ext cx="8229600" cy="1114384"/>
          </a:xfrm>
        </p:spPr>
        <p:txBody>
          <a:bodyPr/>
          <a:lstStyle/>
          <a:p>
            <a:r>
              <a:rPr lang="tr-TR" dirty="0"/>
              <a:t>SINIF İÇİ DAVRANIŞ KURALLARI</a:t>
            </a:r>
          </a:p>
        </p:txBody>
      </p:sp>
    </p:spTree>
    <p:extLst>
      <p:ext uri="{BB962C8B-B14F-4D97-AF65-F5344CB8AC3E}">
        <p14:creationId xmlns:p14="http://schemas.microsoft.com/office/powerpoint/2010/main" val="1523215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1" y="2564904"/>
            <a:ext cx="8064896" cy="3561259"/>
          </a:xfrm>
        </p:spPr>
        <p:txBody>
          <a:bodyPr/>
          <a:lstStyle/>
          <a:p>
            <a:pPr lvl="0">
              <a:lnSpc>
                <a:spcPct val="150000"/>
              </a:lnSpc>
              <a:buFont typeface="Symbol"/>
              <a:buChar char=""/>
            </a:pPr>
            <a:r>
              <a:rPr lang="tr-TR" sz="1800" dirty="0">
                <a:ea typeface="Calibri"/>
                <a:cs typeface="Times New Roman"/>
              </a:rPr>
              <a:t>Öğrenciler alışverişlerini sıra ile yaparlar. Görgü ve nezaket kurallarına uyar, sıra hakkına riayet ederler.</a:t>
            </a:r>
          </a:p>
          <a:p>
            <a:pPr lvl="0">
              <a:lnSpc>
                <a:spcPct val="150000"/>
              </a:lnSpc>
              <a:spcAft>
                <a:spcPts val="1000"/>
              </a:spcAft>
              <a:buFont typeface="Symbol"/>
              <a:buChar char=""/>
            </a:pPr>
            <a:r>
              <a:rPr lang="tr-TR" sz="1800" dirty="0">
                <a:ea typeface="Calibri"/>
                <a:cs typeface="Times New Roman"/>
              </a:rPr>
              <a:t>Kantinde yüksek sesle konuşulmaz ve taşkın davranışlarda bulunulmaz.</a:t>
            </a:r>
          </a:p>
          <a:p>
            <a:endParaRPr lang="tr-TR" dirty="0"/>
          </a:p>
        </p:txBody>
      </p:sp>
      <p:sp>
        <p:nvSpPr>
          <p:cNvPr id="2" name="Başlık 1"/>
          <p:cNvSpPr>
            <a:spLocks noGrp="1"/>
          </p:cNvSpPr>
          <p:nvPr>
            <p:ph type="title"/>
          </p:nvPr>
        </p:nvSpPr>
        <p:spPr>
          <a:xfrm>
            <a:off x="457200" y="476672"/>
            <a:ext cx="8229600" cy="1114384"/>
          </a:xfrm>
        </p:spPr>
        <p:txBody>
          <a:bodyPr/>
          <a:lstStyle/>
          <a:p>
            <a:r>
              <a:rPr lang="tr-TR" dirty="0"/>
              <a:t>KANTİN</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6" y="5517232"/>
            <a:ext cx="1628658" cy="1340768"/>
          </a:xfrm>
          <a:prstGeom prst="rect">
            <a:avLst/>
          </a:prstGeom>
        </p:spPr>
      </p:pic>
    </p:spTree>
    <p:extLst>
      <p:ext uri="{BB962C8B-B14F-4D97-AF65-F5344CB8AC3E}">
        <p14:creationId xmlns:p14="http://schemas.microsoft.com/office/powerpoint/2010/main" val="2369010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1043608" y="1196752"/>
            <a:ext cx="7653536" cy="4608512"/>
          </a:xfrm>
        </p:spPr>
        <p:txBody>
          <a:bodyPr>
            <a:normAutofit fontScale="90000"/>
          </a:bodyPr>
          <a:lstStyle/>
          <a:p>
            <a:r>
              <a:rPr lang="tr-TR" sz="56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rPr>
              <a:t>MİLLİ EĞİTİM BAKANLIĞI</a:t>
            </a:r>
            <a:r>
              <a:rPr lang="en-US" sz="56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rPr>
              <a:t/>
            </a:r>
            <a:br>
              <a:rPr lang="en-US" sz="56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rPr>
            </a:br>
            <a:r>
              <a:rPr lang="tr-TR" sz="56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rPr>
              <a:t>ORTA ÖĞRETİM KURUMLARI</a:t>
            </a:r>
            <a:br>
              <a:rPr lang="tr-TR" sz="56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rPr>
            </a:br>
            <a:r>
              <a:rPr lang="tr-TR" sz="56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rPr>
              <a:t>YÖNETMELİĞİ İLE İLGİLİ AÇIKLAMALAR</a:t>
            </a:r>
            <a:r>
              <a:rPr lang="en-US" sz="56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rPr>
              <a:t> </a:t>
            </a:r>
            <a:endParaRPr lang="tr-TR" dirty="0"/>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89240"/>
            <a:ext cx="1541188" cy="1268760"/>
          </a:xfrm>
          <a:prstGeom prst="rect">
            <a:avLst/>
          </a:prstGeom>
        </p:spPr>
      </p:pic>
    </p:spTree>
    <p:extLst>
      <p:ext uri="{BB962C8B-B14F-4D97-AF65-F5344CB8AC3E}">
        <p14:creationId xmlns:p14="http://schemas.microsoft.com/office/powerpoint/2010/main" val="4231346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539553" y="1988840"/>
            <a:ext cx="8208912" cy="4392488"/>
          </a:xfrm>
        </p:spPr>
        <p:txBody>
          <a:bodyPr/>
          <a:lstStyle/>
          <a:p>
            <a:pPr marL="0" lvl="0" indent="0">
              <a:lnSpc>
                <a:spcPct val="150000"/>
              </a:lnSpc>
              <a:buClr>
                <a:srgbClr val="0BD0D9"/>
              </a:buClr>
              <a:buSzPct val="95000"/>
              <a:buNone/>
              <a:defRPr/>
            </a:pPr>
            <a:r>
              <a:rPr lang="tr-TR" sz="1800" dirty="0"/>
              <a:t>Öğrencilerin başarısı;</a:t>
            </a:r>
          </a:p>
          <a:p>
            <a:pPr lvl="0">
              <a:lnSpc>
                <a:spcPct val="150000"/>
              </a:lnSpc>
              <a:buClr>
                <a:srgbClr val="0BD0D9"/>
              </a:buClr>
              <a:buSzPct val="95000"/>
              <a:buFont typeface="Wingdings 2"/>
              <a:buChar char=""/>
              <a:defRPr/>
            </a:pPr>
            <a:r>
              <a:rPr lang="tr-TR" sz="1800" dirty="0"/>
              <a:t>Sınavlar</a:t>
            </a:r>
          </a:p>
          <a:p>
            <a:pPr lvl="0">
              <a:lnSpc>
                <a:spcPct val="150000"/>
              </a:lnSpc>
              <a:buClr>
                <a:srgbClr val="0BD0D9"/>
              </a:buClr>
              <a:buSzPct val="95000"/>
              <a:buFont typeface="Wingdings 2"/>
              <a:buChar char=""/>
              <a:defRPr/>
            </a:pPr>
            <a:r>
              <a:rPr lang="tr-TR" sz="1800" dirty="0"/>
              <a:t>Uygulamalı sınavlar</a:t>
            </a:r>
          </a:p>
          <a:p>
            <a:pPr lvl="0">
              <a:lnSpc>
                <a:spcPct val="150000"/>
              </a:lnSpc>
              <a:buClr>
                <a:srgbClr val="0BD0D9"/>
              </a:buClr>
              <a:buSzPct val="95000"/>
              <a:buFont typeface="Wingdings 2"/>
              <a:buChar char=""/>
              <a:defRPr/>
            </a:pPr>
            <a:r>
              <a:rPr lang="tr-TR" sz="1800" dirty="0"/>
              <a:t>Performans çalışmaları ve projeler</a:t>
            </a:r>
          </a:p>
          <a:p>
            <a:pPr lvl="0">
              <a:lnSpc>
                <a:spcPct val="150000"/>
              </a:lnSpc>
              <a:buClr>
                <a:srgbClr val="0BD0D9"/>
              </a:buClr>
              <a:buSzPct val="95000"/>
              <a:buFont typeface="Wingdings 2"/>
              <a:buChar char=""/>
            </a:pPr>
            <a:r>
              <a:rPr lang="tr-TR" sz="1800" dirty="0"/>
              <a:t>İşletmelerde beceri eğitiminde alınan puanlara göre tespit edilir.</a:t>
            </a:r>
          </a:p>
          <a:p>
            <a:endParaRPr lang="tr-TR" dirty="0"/>
          </a:p>
        </p:txBody>
      </p:sp>
      <p:sp>
        <p:nvSpPr>
          <p:cNvPr id="3" name="Başlık 2"/>
          <p:cNvSpPr>
            <a:spLocks noGrp="1"/>
          </p:cNvSpPr>
          <p:nvPr>
            <p:ph type="title"/>
          </p:nvPr>
        </p:nvSpPr>
        <p:spPr/>
        <p:txBody>
          <a:bodyPr/>
          <a:lstStyle/>
          <a:p>
            <a:r>
              <a:rPr lang="tr-TR" dirty="0" smtClean="0"/>
              <a:t>ÖLÇME VE DEĞERLENDİRME</a:t>
            </a:r>
            <a:endParaRPr lang="tr-TR" dirty="0"/>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256" y="5438344"/>
            <a:ext cx="1628658" cy="1340768"/>
          </a:xfrm>
          <a:prstGeom prst="rect">
            <a:avLst/>
          </a:prstGeom>
        </p:spPr>
      </p:pic>
    </p:spTree>
    <p:extLst>
      <p:ext uri="{BB962C8B-B14F-4D97-AF65-F5344CB8AC3E}">
        <p14:creationId xmlns:p14="http://schemas.microsoft.com/office/powerpoint/2010/main" val="401207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0032" y="1556792"/>
            <a:ext cx="8058432" cy="2664296"/>
          </a:xfrm>
        </p:spPr>
        <p:txBody>
          <a:bodyPr>
            <a:normAutofit/>
          </a:bodyPr>
          <a:lstStyle/>
          <a:p>
            <a:r>
              <a:rPr lang="tr-TR" b="1" dirty="0"/>
              <a:t>Liseli olmak, </a:t>
            </a:r>
            <a:r>
              <a:rPr lang="tr-TR" b="1" dirty="0" smtClean="0"/>
              <a:t>okul </a:t>
            </a:r>
            <a:r>
              <a:rPr lang="tr-TR" b="1" dirty="0"/>
              <a:t>ve hayat başarısını </a:t>
            </a:r>
            <a:r>
              <a:rPr lang="tr-TR" b="1" dirty="0" smtClean="0"/>
              <a:t>arttırmak…</a:t>
            </a:r>
            <a:r>
              <a:rPr lang="tr-TR" dirty="0"/>
              <a:t/>
            </a:r>
            <a:br>
              <a:rPr lang="tr-TR" dirty="0"/>
            </a:br>
            <a:endParaRPr lang="tr-TR" dirty="0"/>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080" y="5721351"/>
            <a:ext cx="1221904" cy="1124744"/>
          </a:xfrm>
          <a:prstGeom prst="rect">
            <a:avLst/>
          </a:prstGeom>
        </p:spPr>
      </p:pic>
    </p:spTree>
    <p:extLst>
      <p:ext uri="{BB962C8B-B14F-4D97-AF65-F5344CB8AC3E}">
        <p14:creationId xmlns:p14="http://schemas.microsoft.com/office/powerpoint/2010/main" val="1383103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539551" y="1916832"/>
            <a:ext cx="8208913" cy="4209331"/>
          </a:xfrm>
        </p:spPr>
        <p:txBody>
          <a:bodyPr>
            <a:normAutofit fontScale="85000" lnSpcReduction="10000"/>
          </a:bodyPr>
          <a:lstStyle/>
          <a:p>
            <a:pPr>
              <a:lnSpc>
                <a:spcPct val="160000"/>
              </a:lnSpc>
            </a:pPr>
            <a:r>
              <a:rPr lang="tr-TR" sz="2100" b="1" dirty="0"/>
              <a:t>MADDE 44- </a:t>
            </a:r>
            <a:r>
              <a:rPr lang="tr-TR" sz="2100" dirty="0"/>
              <a:t>(1) Sınav, performans çalışması, proje ve uygulamalar 100 tam puan üzerinden değerlendirilir. Değerlendirme sonuçları e-Okul sistemine işlenir. </a:t>
            </a:r>
          </a:p>
          <a:p>
            <a:pPr>
              <a:lnSpc>
                <a:spcPct val="160000"/>
              </a:lnSpc>
            </a:pPr>
            <a:r>
              <a:rPr lang="tr-TR" sz="2100" dirty="0"/>
              <a:t>(2) Puan değerleri ve dereceleri aşağıdaki gibidir. </a:t>
            </a:r>
          </a:p>
          <a:p>
            <a:pPr>
              <a:lnSpc>
                <a:spcPct val="160000"/>
              </a:lnSpc>
              <a:buNone/>
            </a:pPr>
            <a:r>
              <a:rPr lang="tr-TR" sz="2100" dirty="0"/>
              <a:t>			</a:t>
            </a:r>
            <a:r>
              <a:rPr lang="tr-TR" sz="2100" u="sng" dirty="0"/>
              <a:t>Puan                              </a:t>
            </a:r>
            <a:r>
              <a:rPr lang="tr-TR" sz="2100" u="sng" dirty="0" smtClean="0"/>
              <a:t>   </a:t>
            </a:r>
            <a:r>
              <a:rPr lang="tr-TR" sz="2100" u="sng" dirty="0"/>
              <a:t>Derece</a:t>
            </a:r>
          </a:p>
          <a:p>
            <a:pPr>
              <a:lnSpc>
                <a:spcPct val="160000"/>
              </a:lnSpc>
              <a:buNone/>
            </a:pPr>
            <a:r>
              <a:rPr lang="tr-TR" sz="2100" dirty="0"/>
              <a:t>			85,00-100                       </a:t>
            </a:r>
            <a:r>
              <a:rPr lang="tr-TR" sz="2100" dirty="0" smtClean="0"/>
              <a:t>  </a:t>
            </a:r>
            <a:r>
              <a:rPr lang="tr-TR" sz="2100" dirty="0"/>
              <a:t>Pekiyi</a:t>
            </a:r>
          </a:p>
          <a:p>
            <a:pPr>
              <a:lnSpc>
                <a:spcPct val="160000"/>
              </a:lnSpc>
              <a:buNone/>
            </a:pPr>
            <a:r>
              <a:rPr lang="tr-TR" sz="2100" dirty="0"/>
              <a:t>			70,00-84,99                     İyi</a:t>
            </a:r>
          </a:p>
          <a:p>
            <a:pPr>
              <a:lnSpc>
                <a:spcPct val="160000"/>
              </a:lnSpc>
              <a:buNone/>
            </a:pPr>
            <a:r>
              <a:rPr lang="tr-TR" sz="2100" dirty="0"/>
              <a:t>			</a:t>
            </a:r>
            <a:r>
              <a:rPr lang="tr-TR" sz="2100" dirty="0" smtClean="0"/>
              <a:t>60,00-69,99	</a:t>
            </a:r>
            <a:r>
              <a:rPr lang="tr-TR" sz="2100" dirty="0"/>
              <a:t> </a:t>
            </a:r>
            <a:r>
              <a:rPr lang="tr-TR" sz="2100" dirty="0" smtClean="0"/>
              <a:t>      Orta</a:t>
            </a:r>
            <a:endParaRPr lang="tr-TR" sz="2100" dirty="0"/>
          </a:p>
          <a:p>
            <a:pPr>
              <a:lnSpc>
                <a:spcPct val="160000"/>
              </a:lnSpc>
              <a:buNone/>
            </a:pPr>
            <a:r>
              <a:rPr lang="tr-TR" sz="2100" dirty="0"/>
              <a:t>			50,00-59,99                     Geçer</a:t>
            </a:r>
          </a:p>
          <a:p>
            <a:pPr>
              <a:lnSpc>
                <a:spcPct val="160000"/>
              </a:lnSpc>
              <a:buNone/>
            </a:pPr>
            <a:r>
              <a:rPr lang="tr-TR" sz="2100" b="1" dirty="0">
                <a:solidFill>
                  <a:schemeClr val="accent1">
                    <a:lumMod val="50000"/>
                  </a:schemeClr>
                </a:solidFill>
              </a:rPr>
              <a:t>                 </a:t>
            </a:r>
            <a:r>
              <a:rPr lang="tr-TR" sz="2100" b="1" dirty="0" smtClean="0">
                <a:solidFill>
                  <a:schemeClr val="accent1">
                    <a:lumMod val="50000"/>
                  </a:schemeClr>
                </a:solidFill>
              </a:rPr>
              <a:t>   	   </a:t>
            </a:r>
            <a:r>
              <a:rPr lang="tr-TR" sz="2100" b="1" dirty="0" smtClean="0">
                <a:solidFill>
                  <a:srgbClr val="FF0000"/>
                </a:solidFill>
              </a:rPr>
              <a:t>0 </a:t>
            </a:r>
            <a:r>
              <a:rPr lang="tr-TR" sz="2100" b="1" dirty="0">
                <a:solidFill>
                  <a:srgbClr val="FF0000"/>
                </a:solidFill>
              </a:rPr>
              <a:t>- 49,99	</a:t>
            </a:r>
            <a:r>
              <a:rPr lang="tr-TR" sz="2100" b="1" dirty="0" smtClean="0">
                <a:solidFill>
                  <a:srgbClr val="FF0000"/>
                </a:solidFill>
              </a:rPr>
              <a:t>        Geçmez</a:t>
            </a:r>
            <a:endParaRPr lang="tr-TR" sz="2100" b="1" dirty="0">
              <a:solidFill>
                <a:srgbClr val="FF0000"/>
              </a:solidFill>
            </a:endParaRPr>
          </a:p>
          <a:p>
            <a:endParaRPr lang="tr-TR" dirty="0"/>
          </a:p>
        </p:txBody>
      </p:sp>
      <p:sp>
        <p:nvSpPr>
          <p:cNvPr id="4" name="Başlık 3"/>
          <p:cNvSpPr>
            <a:spLocks noGrp="1"/>
          </p:cNvSpPr>
          <p:nvPr>
            <p:ph type="title"/>
          </p:nvPr>
        </p:nvSpPr>
        <p:spPr/>
        <p:txBody>
          <a:bodyPr/>
          <a:lstStyle/>
          <a:p>
            <a:r>
              <a:rPr lang="tr-TR" dirty="0" smtClean="0"/>
              <a:t>PUANLA DEĞERLENDİRME</a:t>
            </a:r>
            <a:endParaRPr lang="tr-TR" dirty="0"/>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17232"/>
            <a:ext cx="1628658" cy="1340768"/>
          </a:xfrm>
          <a:prstGeom prst="rect">
            <a:avLst/>
          </a:prstGeom>
        </p:spPr>
      </p:pic>
    </p:spTree>
    <p:extLst>
      <p:ext uri="{BB962C8B-B14F-4D97-AF65-F5344CB8AC3E}">
        <p14:creationId xmlns:p14="http://schemas.microsoft.com/office/powerpoint/2010/main" val="1445715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467545" y="2492896"/>
            <a:ext cx="8136904" cy="4104456"/>
          </a:xfrm>
        </p:spPr>
        <p:txBody>
          <a:bodyPr>
            <a:normAutofit/>
          </a:bodyPr>
          <a:lstStyle/>
          <a:p>
            <a:pPr>
              <a:lnSpc>
                <a:spcPct val="150000"/>
              </a:lnSpc>
            </a:pPr>
            <a:r>
              <a:rPr lang="tr-TR" sz="1800" dirty="0"/>
              <a:t>Haftalık ders saati sayısına bakılmaksızın her dersten en az iki yazılı sınav yapılır. </a:t>
            </a:r>
            <a:endParaRPr lang="tr-TR" sz="1800" dirty="0" smtClean="0"/>
          </a:p>
          <a:p>
            <a:pPr marL="301943" lvl="1" indent="0">
              <a:lnSpc>
                <a:spcPct val="150000"/>
              </a:lnSpc>
              <a:buNone/>
            </a:pPr>
            <a:r>
              <a:rPr lang="tr-TR" sz="1800" dirty="0" smtClean="0"/>
              <a:t>	1. Dönem 1. yazılı tarihleri: 01.11.2021 - 12.11.2021 </a:t>
            </a:r>
          </a:p>
          <a:p>
            <a:pPr marL="301943" lvl="1" indent="0">
              <a:lnSpc>
                <a:spcPct val="150000"/>
              </a:lnSpc>
              <a:buNone/>
            </a:pPr>
            <a:r>
              <a:rPr lang="tr-TR" dirty="0" smtClean="0"/>
              <a:t>		 </a:t>
            </a:r>
            <a:r>
              <a:rPr lang="tr-TR" sz="1800" dirty="0"/>
              <a:t>2. </a:t>
            </a:r>
            <a:r>
              <a:rPr lang="tr-TR" sz="1800" dirty="0" smtClean="0"/>
              <a:t>yazılı tarihleri: 03.01.2022 - 14.01.2022    </a:t>
            </a:r>
            <a:r>
              <a:rPr lang="tr-TR" sz="2200" dirty="0" smtClean="0"/>
              <a:t>	</a:t>
            </a:r>
            <a:endParaRPr lang="tr-TR" dirty="0" smtClean="0"/>
          </a:p>
          <a:p>
            <a:endParaRPr lang="tr-TR" dirty="0" smtClean="0"/>
          </a:p>
          <a:p>
            <a:endParaRPr lang="tr-TR" dirty="0"/>
          </a:p>
        </p:txBody>
      </p:sp>
      <p:sp>
        <p:nvSpPr>
          <p:cNvPr id="4" name="Başlık 3"/>
          <p:cNvSpPr>
            <a:spLocks noGrp="1"/>
          </p:cNvSpPr>
          <p:nvPr>
            <p:ph type="title"/>
          </p:nvPr>
        </p:nvSpPr>
        <p:spPr>
          <a:xfrm>
            <a:off x="457200" y="620688"/>
            <a:ext cx="8229600" cy="1152128"/>
          </a:xfrm>
        </p:spPr>
        <p:txBody>
          <a:bodyPr/>
          <a:lstStyle/>
          <a:p>
            <a:r>
              <a:rPr lang="tr-TR" dirty="0"/>
              <a:t>Yazılı ve uygulamalı sınavlar</a:t>
            </a: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17232"/>
            <a:ext cx="1628658" cy="1340768"/>
          </a:xfrm>
          <a:prstGeom prst="rect">
            <a:avLst/>
          </a:prstGeom>
        </p:spPr>
      </p:pic>
    </p:spTree>
    <p:extLst>
      <p:ext uri="{BB962C8B-B14F-4D97-AF65-F5344CB8AC3E}">
        <p14:creationId xmlns:p14="http://schemas.microsoft.com/office/powerpoint/2010/main" val="40428082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420888"/>
            <a:ext cx="8136903" cy="3960440"/>
          </a:xfrm>
        </p:spPr>
        <p:txBody>
          <a:bodyPr>
            <a:normAutofit/>
          </a:bodyPr>
          <a:lstStyle/>
          <a:p>
            <a:pPr>
              <a:lnSpc>
                <a:spcPct val="150000"/>
              </a:lnSpc>
            </a:pPr>
            <a:r>
              <a:rPr lang="tr-TR" sz="1800" dirty="0"/>
              <a:t>Öğrenciler, her dönemde tüm derslerden en az bir performans çalışması, her ders yılında en az bir dersten proje hazırlama görevini yerine getirirler</a:t>
            </a:r>
            <a:r>
              <a:rPr lang="tr-TR" sz="1800" dirty="0" smtClean="0"/>
              <a:t>.</a:t>
            </a:r>
          </a:p>
          <a:p>
            <a:pPr>
              <a:lnSpc>
                <a:spcPct val="150000"/>
              </a:lnSpc>
            </a:pPr>
            <a:r>
              <a:rPr lang="tr-TR" sz="1800" dirty="0"/>
              <a:t>Her dönemde tüm derslerden iki performans puanı verilir. Bunlardan birisi birinci fıkra </a:t>
            </a:r>
            <a:r>
              <a:rPr lang="tr-TR" sz="1800" dirty="0" smtClean="0"/>
              <a:t>kapsamında (topluma hizmet etkinliklerine yönelik seminer, konferans </a:t>
            </a:r>
            <a:r>
              <a:rPr lang="tr-TR" sz="1800" dirty="0" err="1" smtClean="0"/>
              <a:t>vb</a:t>
            </a:r>
            <a:r>
              <a:rPr lang="tr-TR" sz="1800" dirty="0" smtClean="0"/>
              <a:t> çalışmalar) </a:t>
            </a:r>
            <a:r>
              <a:rPr lang="tr-TR" sz="1800" dirty="0"/>
              <a:t>yapılan performans çalışmasına, diğeri ise öğrencinin derse hazırlık, devam, aktif katılım ve örnek davranışlarına göre verilir. </a:t>
            </a:r>
          </a:p>
        </p:txBody>
      </p:sp>
      <p:sp>
        <p:nvSpPr>
          <p:cNvPr id="3" name="Başlık 2"/>
          <p:cNvSpPr>
            <a:spLocks noGrp="1"/>
          </p:cNvSpPr>
          <p:nvPr>
            <p:ph type="title"/>
          </p:nvPr>
        </p:nvSpPr>
        <p:spPr>
          <a:xfrm>
            <a:off x="457200" y="620688"/>
            <a:ext cx="8229600" cy="1296144"/>
          </a:xfrm>
        </p:spPr>
        <p:txBody>
          <a:bodyPr>
            <a:normAutofit fontScale="90000"/>
          </a:bodyPr>
          <a:lstStyle/>
          <a:p>
            <a:r>
              <a:rPr lang="tr-TR" dirty="0" smtClean="0"/>
              <a:t>Performans çalışması, proje ve diğer çalışmalar</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17232"/>
            <a:ext cx="1628658" cy="1340768"/>
          </a:xfrm>
          <a:prstGeom prst="rect">
            <a:avLst/>
          </a:prstGeom>
        </p:spPr>
      </p:pic>
    </p:spTree>
    <p:extLst>
      <p:ext uri="{BB962C8B-B14F-4D97-AF65-F5344CB8AC3E}">
        <p14:creationId xmlns:p14="http://schemas.microsoft.com/office/powerpoint/2010/main" val="2516245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420888"/>
            <a:ext cx="8208911" cy="3705275"/>
          </a:xfrm>
        </p:spPr>
        <p:txBody>
          <a:bodyPr/>
          <a:lstStyle/>
          <a:p>
            <a:pPr marL="0" indent="0">
              <a:lnSpc>
                <a:spcPct val="150000"/>
              </a:lnSpc>
              <a:buNone/>
            </a:pPr>
            <a:r>
              <a:rPr lang="tr-TR" sz="1800" dirty="0"/>
              <a:t>MADDE 56-(1) Öğrencinin, ders yılı sonunda herhangi bir dersten başarılı sayılabilmesi için; </a:t>
            </a:r>
          </a:p>
          <a:p>
            <a:pPr>
              <a:lnSpc>
                <a:spcPct val="150000"/>
              </a:lnSpc>
            </a:pPr>
            <a:r>
              <a:rPr lang="tr-TR" sz="1800" dirty="0"/>
              <a:t>İki dönem puanının aritmetik ortalamasının </a:t>
            </a:r>
            <a:r>
              <a:rPr lang="tr-TR" sz="1800" b="1" u="sng" dirty="0"/>
              <a:t>en az 50 </a:t>
            </a:r>
            <a:r>
              <a:rPr lang="tr-TR" sz="1800" dirty="0"/>
              <a:t>veya birinci dönem puanı ne olursa olsun ikinci dönem puanının </a:t>
            </a:r>
            <a:r>
              <a:rPr lang="tr-TR" sz="1800" b="1" u="sng" dirty="0"/>
              <a:t>en az </a:t>
            </a:r>
            <a:r>
              <a:rPr lang="tr-TR" sz="1800" b="1" u="sng" dirty="0" smtClean="0"/>
              <a:t>70 </a:t>
            </a:r>
            <a:r>
              <a:rPr lang="tr-TR" sz="1800" dirty="0" smtClean="0"/>
              <a:t>olması gerekir.</a:t>
            </a:r>
            <a:endParaRPr lang="tr-TR" sz="1800" dirty="0"/>
          </a:p>
          <a:p>
            <a:endParaRPr lang="tr-TR" dirty="0"/>
          </a:p>
        </p:txBody>
      </p:sp>
      <p:sp>
        <p:nvSpPr>
          <p:cNvPr id="3" name="Başlık 2"/>
          <p:cNvSpPr>
            <a:spLocks noGrp="1"/>
          </p:cNvSpPr>
          <p:nvPr>
            <p:ph type="title"/>
          </p:nvPr>
        </p:nvSpPr>
        <p:spPr>
          <a:xfrm>
            <a:off x="457200" y="548680"/>
            <a:ext cx="8229600" cy="1584176"/>
          </a:xfrm>
        </p:spPr>
        <p:txBody>
          <a:bodyPr>
            <a:normAutofit fontScale="90000"/>
          </a:bodyPr>
          <a:lstStyle/>
          <a:p>
            <a:r>
              <a:rPr lang="tr-TR" dirty="0"/>
              <a:t>Ders yılı sonunda herhangi bir dersten başarılı sayılma </a:t>
            </a:r>
            <a:br>
              <a:rPr lang="tr-TR" dirty="0"/>
            </a:b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5517232"/>
            <a:ext cx="1628658" cy="1340768"/>
          </a:xfrm>
          <a:prstGeom prst="rect">
            <a:avLst/>
          </a:prstGeom>
        </p:spPr>
      </p:pic>
    </p:spTree>
    <p:extLst>
      <p:ext uri="{BB962C8B-B14F-4D97-AF65-F5344CB8AC3E}">
        <p14:creationId xmlns:p14="http://schemas.microsoft.com/office/powerpoint/2010/main" val="2731252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1268760"/>
            <a:ext cx="7704856" cy="3960440"/>
          </a:xfrm>
        </p:spPr>
        <p:txBody>
          <a:bodyPr>
            <a:normAutofit lnSpcReduction="10000"/>
          </a:bodyPr>
          <a:lstStyle/>
          <a:p>
            <a:pPr marL="0" indent="0">
              <a:lnSpc>
                <a:spcPct val="150000"/>
              </a:lnSpc>
              <a:buNone/>
            </a:pPr>
            <a:r>
              <a:rPr lang="tr-TR" dirty="0" smtClean="0"/>
              <a:t> </a:t>
            </a:r>
            <a:r>
              <a:rPr lang="tr-TR" sz="2100" dirty="0" smtClean="0"/>
              <a:t>MADDE 57- 1. Ders </a:t>
            </a:r>
            <a:r>
              <a:rPr lang="tr-TR" sz="2100" dirty="0"/>
              <a:t>yılı sonunda her bir dersten iki dönem puanı bulunmak kaydıyla</a:t>
            </a:r>
            <a:r>
              <a:rPr lang="tr-TR" sz="2100" dirty="0" smtClean="0"/>
              <a:t>;</a:t>
            </a:r>
            <a:endParaRPr lang="tr-TR" sz="2100" dirty="0"/>
          </a:p>
          <a:p>
            <a:pPr>
              <a:lnSpc>
                <a:spcPct val="150000"/>
              </a:lnSpc>
            </a:pPr>
            <a:r>
              <a:rPr lang="tr-TR" sz="2100" dirty="0" smtClean="0"/>
              <a:t>Tüm </a:t>
            </a:r>
            <a:r>
              <a:rPr lang="tr-TR" sz="2100" dirty="0"/>
              <a:t>derslerden başarılı olan</a:t>
            </a:r>
          </a:p>
          <a:p>
            <a:pPr>
              <a:lnSpc>
                <a:spcPct val="150000"/>
              </a:lnSpc>
            </a:pPr>
            <a:r>
              <a:rPr lang="tr-TR" sz="2100" dirty="0"/>
              <a:t>Başarısız dersi olanlardan, yıl sonu başarı puanı en az 50 olan öğrenciler DOĞRUDAN sınıf geçer.</a:t>
            </a:r>
          </a:p>
          <a:p>
            <a:pPr marL="0" indent="0">
              <a:lnSpc>
                <a:spcPct val="150000"/>
              </a:lnSpc>
              <a:buNone/>
            </a:pPr>
            <a:r>
              <a:rPr lang="tr-TR" sz="2100" dirty="0" smtClean="0"/>
              <a:t>2</a:t>
            </a:r>
            <a:r>
              <a:rPr lang="tr-TR" sz="2100" dirty="0"/>
              <a:t>. Yılsonu başarı puanıyla başarılı sayılamayacak derslerden </a:t>
            </a:r>
            <a:r>
              <a:rPr lang="tr-TR" sz="2100" dirty="0" smtClean="0"/>
              <a:t>(Türk Edebiyatı gibi) </a:t>
            </a:r>
            <a:r>
              <a:rPr lang="tr-TR" sz="2100" dirty="0"/>
              <a:t>başarısız olan öğrenciler, o dersten/derslerden sorumlu geçer.</a:t>
            </a:r>
          </a:p>
          <a:p>
            <a:endParaRPr lang="tr-TR" dirty="0"/>
          </a:p>
        </p:txBody>
      </p:sp>
      <p:sp>
        <p:nvSpPr>
          <p:cNvPr id="3" name="Başlık 2"/>
          <p:cNvSpPr>
            <a:spLocks noGrp="1"/>
          </p:cNvSpPr>
          <p:nvPr>
            <p:ph type="title"/>
          </p:nvPr>
        </p:nvSpPr>
        <p:spPr/>
        <p:txBody>
          <a:bodyPr/>
          <a:lstStyle/>
          <a:p>
            <a:r>
              <a:rPr lang="tr-TR" dirty="0" smtClean="0"/>
              <a:t>Doğrudan Sınıf Geçme</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5517232"/>
            <a:ext cx="1628658" cy="1340768"/>
          </a:xfrm>
          <a:prstGeom prst="rect">
            <a:avLst/>
          </a:prstGeom>
        </p:spPr>
      </p:pic>
    </p:spTree>
    <p:extLst>
      <p:ext uri="{BB962C8B-B14F-4D97-AF65-F5344CB8AC3E}">
        <p14:creationId xmlns:p14="http://schemas.microsoft.com/office/powerpoint/2010/main" val="10244750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04864"/>
            <a:ext cx="8352927" cy="3921299"/>
          </a:xfrm>
        </p:spPr>
        <p:txBody>
          <a:bodyPr>
            <a:normAutofit/>
          </a:bodyPr>
          <a:lstStyle/>
          <a:p>
            <a:pPr>
              <a:lnSpc>
                <a:spcPct val="150000"/>
              </a:lnSpc>
            </a:pPr>
            <a:r>
              <a:rPr lang="tr-TR" sz="1800" dirty="0"/>
              <a:t>MADDE 58- </a:t>
            </a:r>
            <a:r>
              <a:rPr lang="tr-TR" sz="1800" dirty="0" smtClean="0"/>
              <a:t>(</a:t>
            </a:r>
            <a:r>
              <a:rPr lang="tr-TR" sz="1800" dirty="0"/>
              <a:t>1) Ders yılı sonunda her bir dersten iki dönem puanı bulunmak kaydıyla doğrudan sınıfını geçemeyen öğrencilerden; bir sınıfta başarısız ders sayısı en fazla </a:t>
            </a:r>
            <a:r>
              <a:rPr lang="tr-TR" sz="1800" b="1" u="sng" dirty="0"/>
              <a:t>3 ders </a:t>
            </a:r>
            <a:r>
              <a:rPr lang="tr-TR" sz="1800" dirty="0"/>
              <a:t>olanlar sorumlu olarak sınıflarını geçer. Ancak alt sınıflar da dâhil toplam </a:t>
            </a:r>
            <a:r>
              <a:rPr lang="tr-TR" sz="1800" b="1" u="sng" dirty="0"/>
              <a:t>6 dersten </a:t>
            </a:r>
            <a:r>
              <a:rPr lang="tr-TR" sz="1800" dirty="0"/>
              <a:t>fazla başarısız dersi bulunanlar sınıf tekrar eder</a:t>
            </a:r>
            <a:r>
              <a:rPr lang="tr-TR" sz="1800" dirty="0" smtClean="0"/>
              <a:t>.</a:t>
            </a:r>
          </a:p>
          <a:p>
            <a:pPr marL="0" indent="0">
              <a:lnSpc>
                <a:spcPct val="150000"/>
              </a:lnSpc>
              <a:buNone/>
            </a:pPr>
            <a:r>
              <a:rPr lang="tr-TR" sz="1800" dirty="0" smtClean="0"/>
              <a:t> </a:t>
            </a:r>
          </a:p>
          <a:p>
            <a:pPr>
              <a:lnSpc>
                <a:spcPct val="150000"/>
              </a:lnSpc>
            </a:pPr>
            <a:r>
              <a:rPr lang="tr-TR" sz="1800" dirty="0"/>
              <a:t>(4) Bir dersin sorumluluğu, o dersin sorumluluk sınavında başarılı olunması hâlinde kalkar.</a:t>
            </a:r>
          </a:p>
        </p:txBody>
      </p:sp>
      <p:sp>
        <p:nvSpPr>
          <p:cNvPr id="3" name="Başlık 2"/>
          <p:cNvSpPr>
            <a:spLocks noGrp="1"/>
          </p:cNvSpPr>
          <p:nvPr>
            <p:ph type="title"/>
          </p:nvPr>
        </p:nvSpPr>
        <p:spPr>
          <a:xfrm>
            <a:off x="457200" y="548680"/>
            <a:ext cx="8229600" cy="1368152"/>
          </a:xfrm>
        </p:spPr>
        <p:txBody>
          <a:bodyPr>
            <a:normAutofit fontScale="90000"/>
          </a:bodyPr>
          <a:lstStyle/>
          <a:p>
            <a:r>
              <a:rPr lang="tr-TR" dirty="0" smtClean="0"/>
              <a:t>Sorumlu olarak sınıf geçme ve sorumluluğun kalkması</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5517232"/>
            <a:ext cx="1628658" cy="1340768"/>
          </a:xfrm>
          <a:prstGeom prst="rect">
            <a:avLst/>
          </a:prstGeom>
        </p:spPr>
      </p:pic>
    </p:spTree>
    <p:extLst>
      <p:ext uri="{BB962C8B-B14F-4D97-AF65-F5344CB8AC3E}">
        <p14:creationId xmlns:p14="http://schemas.microsoft.com/office/powerpoint/2010/main" val="2368645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7584" y="1412776"/>
            <a:ext cx="8064896" cy="5040560"/>
          </a:xfrm>
        </p:spPr>
        <p:txBody>
          <a:bodyPr>
            <a:normAutofit/>
          </a:bodyPr>
          <a:lstStyle/>
          <a:p>
            <a:pPr>
              <a:lnSpc>
                <a:spcPct val="160000"/>
              </a:lnSpc>
            </a:pPr>
            <a:r>
              <a:rPr lang="tr-TR" sz="1800" dirty="0"/>
              <a:t>MADDE 59- (1) Öğrencilerden</a:t>
            </a:r>
            <a:r>
              <a:rPr lang="tr-TR" sz="1800" dirty="0" smtClean="0"/>
              <a:t>;</a:t>
            </a:r>
          </a:p>
          <a:p>
            <a:pPr>
              <a:lnSpc>
                <a:spcPct val="160000"/>
              </a:lnSpc>
            </a:pPr>
            <a:r>
              <a:rPr lang="tr-TR" sz="1800" dirty="0"/>
              <a:t>a) Doğrudan, yılsonu başarı puanıyla veya sorumlu olarak sınıf geçemeyenlerle devamsızlık nedeniyle başarısız sayılanlar sınıf tekrar eder. Sınıf tekrarı </a:t>
            </a:r>
            <a:r>
              <a:rPr lang="tr-TR" sz="1800" dirty="0" smtClean="0"/>
              <a:t>orta </a:t>
            </a:r>
            <a:r>
              <a:rPr lang="tr-TR" sz="1800" dirty="0"/>
              <a:t>öğrenim süresince </a:t>
            </a:r>
            <a:r>
              <a:rPr lang="tr-TR" sz="1800" b="1" u="sng" dirty="0" smtClean="0"/>
              <a:t>bir </a:t>
            </a:r>
            <a:r>
              <a:rPr lang="tr-TR" sz="1800" b="1" u="sng" dirty="0"/>
              <a:t>defa </a:t>
            </a:r>
            <a:r>
              <a:rPr lang="tr-TR" sz="1800" dirty="0"/>
              <a:t>yapılır. Öğrenim süresi içinde ikinci defa sınıf tekrarı durumuna düşen öğrencilerin ders yılı sonunda okulla ilişiği kesilerek Açık Öğretim Lisesine veya Mesleki Açık Öğretim Lisesine kayıtları yapılır. </a:t>
            </a:r>
            <a:endParaRPr lang="tr-TR" sz="1800" dirty="0" smtClean="0"/>
          </a:p>
          <a:p>
            <a:pPr>
              <a:lnSpc>
                <a:spcPct val="160000"/>
              </a:lnSpc>
            </a:pPr>
            <a:r>
              <a:rPr lang="tr-TR" sz="1800" dirty="0"/>
              <a:t>c) Özürleri nedeniyle; okula devam edemeyen, okula devam ettikleri hâlde iki dönem puanı alamayan öğrenciler, durumlarını belgelendirmeleri kaydıyla, o yıla ait öğrenim haklarını kullanmamış sayılır. </a:t>
            </a:r>
          </a:p>
        </p:txBody>
      </p:sp>
      <p:sp>
        <p:nvSpPr>
          <p:cNvPr id="3" name="Başlık 2"/>
          <p:cNvSpPr>
            <a:spLocks noGrp="1"/>
          </p:cNvSpPr>
          <p:nvPr>
            <p:ph type="title"/>
          </p:nvPr>
        </p:nvSpPr>
        <p:spPr/>
        <p:txBody>
          <a:bodyPr/>
          <a:lstStyle/>
          <a:p>
            <a:r>
              <a:rPr lang="tr-TR" dirty="0" smtClean="0"/>
              <a:t>Sınıf tekrarı ve öğrenim hakkı</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17232"/>
            <a:ext cx="1628658" cy="1340768"/>
          </a:xfrm>
          <a:prstGeom prst="rect">
            <a:avLst/>
          </a:prstGeom>
        </p:spPr>
      </p:pic>
    </p:spTree>
    <p:extLst>
      <p:ext uri="{BB962C8B-B14F-4D97-AF65-F5344CB8AC3E}">
        <p14:creationId xmlns:p14="http://schemas.microsoft.com/office/powerpoint/2010/main" val="22086797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331640" y="1556792"/>
            <a:ext cx="7488832" cy="4569371"/>
          </a:xfrm>
        </p:spPr>
        <p:txBody>
          <a:bodyPr>
            <a:normAutofit fontScale="92500" lnSpcReduction="20000"/>
          </a:bodyPr>
          <a:lstStyle/>
          <a:p>
            <a:pPr fontAlgn="t">
              <a:lnSpc>
                <a:spcPct val="150000"/>
              </a:lnSpc>
            </a:pPr>
            <a:r>
              <a:rPr lang="tr-TR" sz="1900" b="1" dirty="0"/>
              <a:t>Teşekkür, takdir ve üstün başarı belgesi ile ödüllendirme</a:t>
            </a:r>
            <a:endParaRPr lang="tr-TR" sz="1900" dirty="0"/>
          </a:p>
          <a:p>
            <a:pPr fontAlgn="t">
              <a:lnSpc>
                <a:spcPct val="150000"/>
              </a:lnSpc>
            </a:pPr>
            <a:r>
              <a:rPr lang="tr-TR" sz="1900" b="1" dirty="0"/>
              <a:t>MADDE 160</a:t>
            </a:r>
            <a:r>
              <a:rPr lang="tr-TR" sz="1900" dirty="0"/>
              <a:t>- (1) </a:t>
            </a:r>
            <a:r>
              <a:rPr lang="tr-TR" sz="1900" b="1" dirty="0"/>
              <a:t>(Değişik:RG-1/9/2018-30522)</a:t>
            </a:r>
            <a:r>
              <a:rPr lang="tr-TR" sz="1900" dirty="0"/>
              <a:t> Okul öğrenci ödül ve disiplin kurulu, derslerdeki gayret ve başarılarıyla üstünlük gösteren, </a:t>
            </a:r>
            <a:r>
              <a:rPr lang="tr-TR" sz="1900" u="sng" dirty="0"/>
              <a:t>özürsüz devamsızlık süresi 5 günü geçmeyen</a:t>
            </a:r>
            <a:r>
              <a:rPr lang="tr-TR" sz="1900" dirty="0"/>
              <a:t>, tüm derslerden başarılı olan, </a:t>
            </a:r>
            <a:r>
              <a:rPr lang="tr-TR" sz="1900" u="sng" dirty="0"/>
              <a:t>dönem puanlarının ağırlıklı ortalaması 70,00 ten aşağı olmayan ve davranış puanı 100 olan öğrencilerden;</a:t>
            </a:r>
          </a:p>
          <a:p>
            <a:pPr fontAlgn="t">
              <a:lnSpc>
                <a:spcPct val="150000"/>
              </a:lnSpc>
            </a:pPr>
            <a:r>
              <a:rPr lang="tr-TR" sz="1900" dirty="0"/>
              <a:t>a) 70,00-84,99 arasındakileri teşekkür belgesi,</a:t>
            </a:r>
          </a:p>
          <a:p>
            <a:pPr fontAlgn="t">
              <a:lnSpc>
                <a:spcPct val="150000"/>
              </a:lnSpc>
            </a:pPr>
            <a:r>
              <a:rPr lang="tr-TR" sz="1900" dirty="0"/>
              <a:t>b) 85,00 ve daha yukarı olanları takdir belgesi,</a:t>
            </a:r>
          </a:p>
          <a:p>
            <a:pPr fontAlgn="t">
              <a:lnSpc>
                <a:spcPct val="150000"/>
              </a:lnSpc>
            </a:pPr>
            <a:r>
              <a:rPr lang="tr-TR" sz="1900" dirty="0"/>
              <a:t>c) Ortaöğrenim süresince en az üç öğretim yılının bütün döneminde takdir belgesi alanları üstün başarı belgesi</a:t>
            </a:r>
          </a:p>
          <a:p>
            <a:pPr fontAlgn="t">
              <a:lnSpc>
                <a:spcPct val="150000"/>
              </a:lnSpc>
            </a:pPr>
            <a:r>
              <a:rPr lang="tr-TR" sz="1900" dirty="0"/>
              <a:t>ile ödüllendirir.</a:t>
            </a:r>
          </a:p>
          <a:p>
            <a:endParaRPr lang="tr-TR" dirty="0"/>
          </a:p>
        </p:txBody>
      </p:sp>
      <p:sp>
        <p:nvSpPr>
          <p:cNvPr id="3" name="Başlık 2"/>
          <p:cNvSpPr>
            <a:spLocks noGrp="1"/>
          </p:cNvSpPr>
          <p:nvPr>
            <p:ph type="title"/>
          </p:nvPr>
        </p:nvSpPr>
        <p:spPr>
          <a:xfrm>
            <a:off x="457200" y="476672"/>
            <a:ext cx="8229600" cy="1440160"/>
          </a:xfrm>
        </p:spPr>
        <p:txBody>
          <a:bodyPr/>
          <a:lstStyle/>
          <a:p>
            <a:r>
              <a:rPr lang="tr-TR" dirty="0" smtClean="0"/>
              <a:t>Ödül</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25026"/>
            <a:ext cx="1628658" cy="1340768"/>
          </a:xfrm>
          <a:prstGeom prst="rect">
            <a:avLst/>
          </a:prstGeom>
        </p:spPr>
      </p:pic>
    </p:spTree>
    <p:extLst>
      <p:ext uri="{BB962C8B-B14F-4D97-AF65-F5344CB8AC3E}">
        <p14:creationId xmlns:p14="http://schemas.microsoft.com/office/powerpoint/2010/main" val="40630942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634773" y="2060848"/>
            <a:ext cx="6969675" cy="4176464"/>
          </a:xfrm>
        </p:spPr>
        <p:txBody>
          <a:bodyPr>
            <a:normAutofit/>
          </a:bodyPr>
          <a:lstStyle/>
          <a:p>
            <a:pPr>
              <a:lnSpc>
                <a:spcPct val="150000"/>
              </a:lnSpc>
            </a:pPr>
            <a:r>
              <a:rPr lang="tr-TR" sz="1900" dirty="0"/>
              <a:t>Disiplin cezaları</a:t>
            </a:r>
          </a:p>
          <a:p>
            <a:pPr marL="0" indent="0">
              <a:lnSpc>
                <a:spcPct val="150000"/>
              </a:lnSpc>
              <a:buNone/>
            </a:pPr>
            <a:r>
              <a:rPr lang="tr-TR" sz="1900" dirty="0"/>
              <a:t>MADDE 163- (1) Öğrencilere, disiplin cezasını gerektiren davranış ve fiillerinin niteliklerine göre;</a:t>
            </a:r>
          </a:p>
          <a:p>
            <a:pPr marL="0" indent="0">
              <a:lnSpc>
                <a:spcPct val="150000"/>
              </a:lnSpc>
              <a:buNone/>
            </a:pPr>
            <a:r>
              <a:rPr lang="tr-TR" sz="1900" dirty="0"/>
              <a:t>a) Kınama,</a:t>
            </a:r>
          </a:p>
          <a:p>
            <a:pPr marL="0" indent="0">
              <a:lnSpc>
                <a:spcPct val="150000"/>
              </a:lnSpc>
              <a:buNone/>
            </a:pPr>
            <a:r>
              <a:rPr lang="tr-TR" sz="1900" dirty="0"/>
              <a:t>b) Okuldan kısa süreli uzaklaştırma,</a:t>
            </a:r>
          </a:p>
          <a:p>
            <a:pPr marL="0" indent="0">
              <a:lnSpc>
                <a:spcPct val="150000"/>
              </a:lnSpc>
              <a:buNone/>
            </a:pPr>
            <a:r>
              <a:rPr lang="tr-TR" sz="1900" dirty="0"/>
              <a:t>c) Okul değiştirme, </a:t>
            </a:r>
          </a:p>
          <a:p>
            <a:pPr marL="0" indent="0">
              <a:lnSpc>
                <a:spcPct val="150000"/>
              </a:lnSpc>
              <a:buNone/>
            </a:pPr>
            <a:r>
              <a:rPr lang="tr-TR" sz="1900" dirty="0"/>
              <a:t>ç) Örgün eğitim dışına çıkarma</a:t>
            </a:r>
          </a:p>
          <a:p>
            <a:pPr marL="0" indent="0">
              <a:lnSpc>
                <a:spcPct val="150000"/>
              </a:lnSpc>
              <a:buNone/>
            </a:pPr>
            <a:r>
              <a:rPr lang="tr-TR" sz="1900" dirty="0"/>
              <a:t>cezalarından biri verilir. </a:t>
            </a:r>
          </a:p>
          <a:p>
            <a:endParaRPr lang="tr-TR" dirty="0"/>
          </a:p>
        </p:txBody>
      </p:sp>
      <p:sp>
        <p:nvSpPr>
          <p:cNvPr id="3" name="Başlık 2"/>
          <p:cNvSpPr>
            <a:spLocks noGrp="1"/>
          </p:cNvSpPr>
          <p:nvPr>
            <p:ph type="title"/>
          </p:nvPr>
        </p:nvSpPr>
        <p:spPr/>
        <p:txBody>
          <a:bodyPr/>
          <a:lstStyle/>
          <a:p>
            <a:r>
              <a:rPr lang="tr-TR" dirty="0" smtClean="0"/>
              <a:t>Disiplin</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6" y="5516234"/>
            <a:ext cx="1628658" cy="1340768"/>
          </a:xfrm>
          <a:prstGeom prst="rect">
            <a:avLst/>
          </a:prstGeom>
        </p:spPr>
      </p:pic>
    </p:spTree>
    <p:extLst>
      <p:ext uri="{BB962C8B-B14F-4D97-AF65-F5344CB8AC3E}">
        <p14:creationId xmlns:p14="http://schemas.microsoft.com/office/powerpoint/2010/main" val="5306937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3" y="1916832"/>
            <a:ext cx="8424937" cy="4209331"/>
          </a:xfrm>
        </p:spPr>
        <p:txBody>
          <a:bodyPr>
            <a:normAutofit/>
          </a:bodyPr>
          <a:lstStyle/>
          <a:p>
            <a:pPr marL="0" indent="0">
              <a:lnSpc>
                <a:spcPct val="150000"/>
              </a:lnSpc>
              <a:buNone/>
            </a:pPr>
            <a:r>
              <a:rPr lang="tr-TR" sz="1800" dirty="0"/>
              <a:t>MADDE 192- (1) </a:t>
            </a:r>
            <a:r>
              <a:rPr lang="tr-TR" sz="1800" dirty="0" smtClean="0"/>
              <a:t>Bir </a:t>
            </a:r>
            <a:r>
              <a:rPr lang="tr-TR" sz="1800" dirty="0"/>
              <a:t>disiplin olayının meydana geldiğinin gerek doğrudan, gerekse ihbar veya şikâyet üzerine anlaşılması hâlinde, rehberlik servisi olan okullarda disiplin konusu öncelikle bu servise intikal ettirilir. Rehberlik servisi, davranışın yapıldığında öğrencinin kişilik ve sosyal durumuna ilişkin raporu okul müdürüne verir. Okul müdürü raporun içeriğini dikkate alarak yönlendirmede bulunur ve gerekli gördüğünde raporun içeriği hakkında okul öğrenci ödül ve disiplin kurulu başkanını bilgilendirir.</a:t>
            </a:r>
          </a:p>
        </p:txBody>
      </p:sp>
      <p:sp>
        <p:nvSpPr>
          <p:cNvPr id="3" name="Başlık 2"/>
          <p:cNvSpPr>
            <a:spLocks noGrp="1"/>
          </p:cNvSpPr>
          <p:nvPr>
            <p:ph type="title"/>
          </p:nvPr>
        </p:nvSpPr>
        <p:spPr/>
        <p:txBody>
          <a:bodyPr/>
          <a:lstStyle/>
          <a:p>
            <a:r>
              <a:rPr lang="tr-TR" dirty="0" smtClean="0"/>
              <a:t>Kurula sevk</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86" y="5517232"/>
            <a:ext cx="1628658" cy="1340768"/>
          </a:xfrm>
          <a:prstGeom prst="rect">
            <a:avLst/>
          </a:prstGeom>
        </p:spPr>
      </p:pic>
    </p:spTree>
    <p:extLst>
      <p:ext uri="{BB962C8B-B14F-4D97-AF65-F5344CB8AC3E}">
        <p14:creationId xmlns:p14="http://schemas.microsoft.com/office/powerpoint/2010/main" val="3293168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1" y="764704"/>
            <a:ext cx="8136904" cy="5472608"/>
          </a:xfrm>
        </p:spPr>
        <p:txBody>
          <a:bodyPr>
            <a:normAutofit fontScale="92500" lnSpcReduction="20000"/>
          </a:bodyPr>
          <a:lstStyle/>
          <a:p>
            <a:pPr>
              <a:lnSpc>
                <a:spcPct val="150000"/>
              </a:lnSpc>
            </a:pPr>
            <a:r>
              <a:rPr lang="tr-TR" dirty="0"/>
              <a:t>Çocuğumuz anaokulunu </a:t>
            </a:r>
            <a:r>
              <a:rPr lang="tr-TR" dirty="0" smtClean="0"/>
              <a:t>bitirir </a:t>
            </a:r>
            <a:r>
              <a:rPr lang="tr-TR" dirty="0"/>
              <a:t>ilkokul zor deriz, ilkokulu </a:t>
            </a:r>
            <a:r>
              <a:rPr lang="tr-TR" dirty="0" smtClean="0"/>
              <a:t>bitirir </a:t>
            </a:r>
            <a:r>
              <a:rPr lang="tr-TR" dirty="0"/>
              <a:t>ortaokul zor deriz, ortaokulu </a:t>
            </a:r>
            <a:r>
              <a:rPr lang="tr-TR" dirty="0" smtClean="0"/>
              <a:t>bitirir </a:t>
            </a:r>
            <a:r>
              <a:rPr lang="tr-TR" dirty="0"/>
              <a:t>lise zor deriz, liseyi </a:t>
            </a:r>
            <a:r>
              <a:rPr lang="tr-TR" dirty="0" smtClean="0"/>
              <a:t>bitirir </a:t>
            </a:r>
            <a:r>
              <a:rPr lang="tr-TR" dirty="0"/>
              <a:t>üniversite zor deriz, üniversiteyi </a:t>
            </a:r>
            <a:r>
              <a:rPr lang="tr-TR" dirty="0" smtClean="0"/>
              <a:t>bitirir </a:t>
            </a:r>
            <a:r>
              <a:rPr lang="tr-TR" dirty="0"/>
              <a:t>meslek sahibi olmak zor deriz. Bu süreç yaşam boyu böyle devam eder </a:t>
            </a:r>
            <a:r>
              <a:rPr lang="tr-TR" dirty="0" smtClean="0"/>
              <a:t>gider…</a:t>
            </a:r>
          </a:p>
          <a:p>
            <a:pPr>
              <a:lnSpc>
                <a:spcPct val="150000"/>
              </a:lnSpc>
            </a:pPr>
            <a:endParaRPr lang="tr-TR" dirty="0"/>
          </a:p>
          <a:p>
            <a:pPr algn="ctr">
              <a:lnSpc>
                <a:spcPct val="150000"/>
              </a:lnSpc>
            </a:pPr>
            <a:r>
              <a:rPr lang="tr-TR" b="1" dirty="0"/>
              <a:t>Liseli </a:t>
            </a:r>
            <a:r>
              <a:rPr lang="tr-TR" b="1" dirty="0" smtClean="0"/>
              <a:t>olmak </a:t>
            </a:r>
            <a:r>
              <a:rPr lang="tr-TR" b="1" dirty="0"/>
              <a:t>psikolojik açıdan, bedensel olarak, sosyal çevre </a:t>
            </a:r>
            <a:r>
              <a:rPr lang="tr-TR" b="1" dirty="0" smtClean="0"/>
              <a:t>anlamında</a:t>
            </a:r>
            <a:r>
              <a:rPr lang="tr-TR" b="1" dirty="0"/>
              <a:t>… kısacası bir çok açıdan farklıdır. </a:t>
            </a:r>
            <a:endParaRPr lang="tr-TR" b="1" dirty="0" smtClean="0"/>
          </a:p>
          <a:p>
            <a:pPr algn="ctr">
              <a:lnSpc>
                <a:spcPct val="150000"/>
              </a:lnSpc>
            </a:pPr>
            <a:endParaRPr lang="tr-TR" b="1" dirty="0" smtClean="0"/>
          </a:p>
          <a:p>
            <a:pPr algn="ctr">
              <a:lnSpc>
                <a:spcPct val="150000"/>
              </a:lnSpc>
            </a:pPr>
            <a:r>
              <a:rPr lang="tr-TR" b="1" dirty="0"/>
              <a:t>Lise </a:t>
            </a:r>
            <a:r>
              <a:rPr lang="tr-TR" b="1" dirty="0" smtClean="0"/>
              <a:t>çağı </a:t>
            </a:r>
            <a:r>
              <a:rPr lang="tr-TR" b="1" dirty="0"/>
              <a:t>gençlerin belki de en fazla “büyüdüklerini” hissettikleri zamana denk gelmektedir. Büyüme ve gelişme yalnızca fiziksel olarak değil her anlamda olmaktadır.</a:t>
            </a: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5733256"/>
            <a:ext cx="1366249" cy="1124744"/>
          </a:xfrm>
          <a:prstGeom prst="rect">
            <a:avLst/>
          </a:prstGeom>
        </p:spPr>
      </p:pic>
    </p:spTree>
    <p:extLst>
      <p:ext uri="{BB962C8B-B14F-4D97-AF65-F5344CB8AC3E}">
        <p14:creationId xmlns:p14="http://schemas.microsoft.com/office/powerpoint/2010/main" val="3654125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9" y="980728"/>
            <a:ext cx="7992888" cy="5145435"/>
          </a:xfrm>
        </p:spPr>
        <p:txBody>
          <a:bodyPr>
            <a:normAutofit/>
          </a:bodyPr>
          <a:lstStyle/>
          <a:p>
            <a:pPr algn="ctr"/>
            <a:endParaRPr lang="tr-TR" dirty="0" smtClean="0"/>
          </a:p>
          <a:p>
            <a:pPr algn="ctr"/>
            <a:endParaRPr lang="tr-TR" dirty="0"/>
          </a:p>
          <a:p>
            <a:pPr algn="ctr">
              <a:lnSpc>
                <a:spcPct val="150000"/>
              </a:lnSpc>
            </a:pPr>
            <a:r>
              <a:rPr lang="tr-TR" dirty="0" smtClean="0"/>
              <a:t>Anne </a:t>
            </a:r>
            <a:r>
              <a:rPr lang="tr-TR" dirty="0"/>
              <a:t>babaların lise çağındaki çocuklarıyla ilgili olarak ortaya koydukları her tespit yerinde ve </a:t>
            </a:r>
            <a:r>
              <a:rPr lang="tr-TR" dirty="0" smtClean="0"/>
              <a:t>doğrudur. </a:t>
            </a:r>
            <a:r>
              <a:rPr lang="tr-TR" b="1" dirty="0"/>
              <a:t>Çünkü lise çağı, çocuklarımızdaki “ben olma” duygusunun zirvelerde yaşandığı bir dönemdir.</a:t>
            </a:r>
            <a:r>
              <a:rPr lang="tr-TR" dirty="0"/>
              <a:t> Bu kadar fazla ve hızlı gelişim yaşamak çocuklarımızın başarı durumlarına da yansıyabilmektedir.</a:t>
            </a: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60" y="5589240"/>
            <a:ext cx="1628658" cy="1340768"/>
          </a:xfrm>
          <a:prstGeom prst="rect">
            <a:avLst/>
          </a:prstGeom>
        </p:spPr>
      </p:pic>
    </p:spTree>
    <p:extLst>
      <p:ext uri="{BB962C8B-B14F-4D97-AF65-F5344CB8AC3E}">
        <p14:creationId xmlns:p14="http://schemas.microsoft.com/office/powerpoint/2010/main" val="2062145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980728"/>
            <a:ext cx="7408333" cy="5145435"/>
          </a:xfrm>
        </p:spPr>
        <p:txBody>
          <a:bodyPr>
            <a:normAutofit/>
          </a:bodyPr>
          <a:lstStyle/>
          <a:p>
            <a:pPr algn="ctr">
              <a:lnSpc>
                <a:spcPct val="150000"/>
              </a:lnSpc>
            </a:pPr>
            <a:r>
              <a:rPr lang="tr-TR" b="1" dirty="0"/>
              <a:t>İlköğretim çağında çocuklarımız lise çağına göre dersleri çok daha genel ve yüzeysel olarak görmektedir. Liseye </a:t>
            </a:r>
            <a:r>
              <a:rPr lang="tr-TR" b="1" dirty="0" smtClean="0"/>
              <a:t>gelindiğinde </a:t>
            </a:r>
            <a:r>
              <a:rPr lang="tr-TR" b="1" dirty="0"/>
              <a:t>her ders ayrıntılarıyla ele alınmaktadır</a:t>
            </a:r>
            <a:r>
              <a:rPr lang="tr-TR" dirty="0"/>
              <a:t>. </a:t>
            </a:r>
            <a:endParaRPr lang="tr-TR" dirty="0" smtClean="0"/>
          </a:p>
          <a:p>
            <a:pPr algn="ctr">
              <a:lnSpc>
                <a:spcPct val="150000"/>
              </a:lnSpc>
            </a:pPr>
            <a:r>
              <a:rPr lang="tr-TR" dirty="0" smtClean="0"/>
              <a:t>Fen </a:t>
            </a:r>
            <a:r>
              <a:rPr lang="tr-TR" dirty="0"/>
              <a:t>bilimleri </a:t>
            </a:r>
            <a:r>
              <a:rPr lang="tr-TR" dirty="0" smtClean="0"/>
              <a:t>dersi </a:t>
            </a:r>
            <a:r>
              <a:rPr lang="tr-TR" dirty="0"/>
              <a:t>fizik, kimya, biyoloji; </a:t>
            </a:r>
            <a:r>
              <a:rPr lang="tr-TR" dirty="0" smtClean="0"/>
              <a:t>Sosyal </a:t>
            </a:r>
            <a:r>
              <a:rPr lang="tr-TR" dirty="0"/>
              <a:t>bilimler </a:t>
            </a:r>
            <a:r>
              <a:rPr lang="tr-TR" dirty="0" smtClean="0"/>
              <a:t>dersi </a:t>
            </a:r>
            <a:r>
              <a:rPr lang="tr-TR" dirty="0"/>
              <a:t>tarih, </a:t>
            </a:r>
            <a:r>
              <a:rPr lang="tr-TR" dirty="0" smtClean="0"/>
              <a:t>coğrafya dersi </a:t>
            </a:r>
            <a:r>
              <a:rPr lang="tr-TR" dirty="0"/>
              <a:t>gibi dallara ayrılmakta ve her ders detaylarıyla ele alınmaktadır. Bu da ilköğretim çağına göre lisede dersleri </a:t>
            </a:r>
            <a:r>
              <a:rPr lang="tr-TR" u="sng" dirty="0"/>
              <a:t>çok daha düzenli ve planlı </a:t>
            </a:r>
            <a:r>
              <a:rPr lang="tr-TR" dirty="0"/>
              <a:t>bir şekilde çalışmayı gerektirmektedir.</a:t>
            </a:r>
          </a:p>
          <a:p>
            <a:endParaRPr lang="tr-TR" dirty="0"/>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709" y="5540497"/>
            <a:ext cx="1628658" cy="1340768"/>
          </a:xfrm>
          <a:prstGeom prst="rect">
            <a:avLst/>
          </a:prstGeom>
        </p:spPr>
      </p:pic>
    </p:spTree>
    <p:extLst>
      <p:ext uri="{BB962C8B-B14F-4D97-AF65-F5344CB8AC3E}">
        <p14:creationId xmlns:p14="http://schemas.microsoft.com/office/powerpoint/2010/main" val="362757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836712"/>
            <a:ext cx="7660373" cy="5289451"/>
          </a:xfrm>
        </p:spPr>
        <p:txBody>
          <a:bodyPr>
            <a:normAutofit lnSpcReduction="10000"/>
          </a:bodyPr>
          <a:lstStyle/>
          <a:p>
            <a:pPr algn="ctr">
              <a:lnSpc>
                <a:spcPct val="150000"/>
              </a:lnSpc>
            </a:pPr>
            <a:r>
              <a:rPr lang="tr-TR" b="1" i="1" dirty="0"/>
              <a:t>9 </a:t>
            </a:r>
            <a:r>
              <a:rPr lang="tr-TR" b="1" i="1" dirty="0" smtClean="0"/>
              <a:t>.sınıfa </a:t>
            </a:r>
            <a:r>
              <a:rPr lang="tr-TR" b="1" i="1" dirty="0"/>
              <a:t>başlayan bir </a:t>
            </a:r>
            <a:r>
              <a:rPr lang="tr-TR" b="1" i="1" dirty="0" smtClean="0"/>
              <a:t>genç </a:t>
            </a:r>
            <a:r>
              <a:rPr lang="tr-TR" b="1" i="1" dirty="0"/>
              <a:t>okula, öğretmenlere, yeni arkadaşlarına ve derslere alışma sürecinde biraz zorlanabilir.</a:t>
            </a:r>
            <a:r>
              <a:rPr lang="tr-TR" i="1" dirty="0"/>
              <a:t> </a:t>
            </a:r>
            <a:endParaRPr lang="tr-TR" i="1" dirty="0" smtClean="0"/>
          </a:p>
          <a:p>
            <a:pPr marL="0" indent="0" algn="ctr">
              <a:lnSpc>
                <a:spcPct val="150000"/>
              </a:lnSpc>
              <a:buNone/>
            </a:pPr>
            <a:r>
              <a:rPr lang="tr-TR" dirty="0" smtClean="0"/>
              <a:t>Bu </a:t>
            </a:r>
            <a:r>
              <a:rPr lang="tr-TR" dirty="0"/>
              <a:t>uyum sürecinde anne babalara önemli görevler </a:t>
            </a:r>
            <a:r>
              <a:rPr lang="tr-TR" dirty="0" smtClean="0"/>
              <a:t>düşmektedir. Çocuklarımızın </a:t>
            </a:r>
            <a:r>
              <a:rPr lang="tr-TR" dirty="0"/>
              <a:t>yeni ortama, derslere ve arkadaşlara alışmasının biraz zaman alabileceğinin farkında olmalı, bu uyum sürecinde anne baba olarak çocuğumuzun yanında olmalı ve çocuğun gelişen ve değişen “</a:t>
            </a:r>
            <a:r>
              <a:rPr lang="tr-TR" u="sng" dirty="0"/>
              <a:t>benlik algısını</a:t>
            </a:r>
            <a:r>
              <a:rPr lang="tr-TR" dirty="0"/>
              <a:t>” ve “</a:t>
            </a:r>
            <a:r>
              <a:rPr lang="tr-TR" u="sng" dirty="0"/>
              <a:t>öz değerini</a:t>
            </a:r>
            <a:r>
              <a:rPr lang="tr-TR" dirty="0"/>
              <a:t>” artırıcı şekilde onu desteklemeli ve motive etmeliyiz.</a:t>
            </a:r>
          </a:p>
          <a:p>
            <a:endParaRPr lang="tr-TR" dirty="0"/>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814" y="5500319"/>
            <a:ext cx="1628658" cy="1340768"/>
          </a:xfrm>
          <a:prstGeom prst="rect">
            <a:avLst/>
          </a:prstGeom>
        </p:spPr>
      </p:pic>
    </p:spTree>
    <p:extLst>
      <p:ext uri="{BB962C8B-B14F-4D97-AF65-F5344CB8AC3E}">
        <p14:creationId xmlns:p14="http://schemas.microsoft.com/office/powerpoint/2010/main" val="413974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OKULUMUZ HAKKINDA…</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5455779"/>
            <a:ext cx="1628658" cy="1340768"/>
          </a:xfrm>
          <a:prstGeom prst="rect">
            <a:avLst/>
          </a:prstGeom>
        </p:spPr>
      </p:pic>
    </p:spTree>
    <p:extLst>
      <p:ext uri="{BB962C8B-B14F-4D97-AF65-F5344CB8AC3E}">
        <p14:creationId xmlns:p14="http://schemas.microsoft.com/office/powerpoint/2010/main" val="2425704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412776"/>
            <a:ext cx="8064895" cy="4896544"/>
          </a:xfrm>
        </p:spPr>
        <p:txBody>
          <a:bodyPr>
            <a:noAutofit/>
          </a:bodyPr>
          <a:lstStyle/>
          <a:p>
            <a:pPr lvl="0">
              <a:lnSpc>
                <a:spcPct val="170000"/>
              </a:lnSpc>
              <a:buFont typeface="Symbol"/>
              <a:buChar char=""/>
            </a:pPr>
            <a:r>
              <a:rPr lang="tr-TR" sz="1600" dirty="0">
                <a:ea typeface="Calibri"/>
                <a:cs typeface="Times New Roman"/>
              </a:rPr>
              <a:t>Okulumuzda eğitim – öğretim sabah </a:t>
            </a:r>
            <a:r>
              <a:rPr lang="tr-TR" sz="1600" u="sng" dirty="0">
                <a:ea typeface="Calibri"/>
                <a:cs typeface="Times New Roman"/>
              </a:rPr>
              <a:t>08.30</a:t>
            </a:r>
            <a:r>
              <a:rPr lang="tr-TR" sz="1600" dirty="0">
                <a:ea typeface="Calibri"/>
                <a:cs typeface="Times New Roman"/>
              </a:rPr>
              <a:t> da başlar. Öğrenciler sabah saat </a:t>
            </a:r>
            <a:r>
              <a:rPr lang="tr-TR" sz="1600" u="sng" dirty="0">
                <a:ea typeface="Calibri"/>
                <a:cs typeface="Times New Roman"/>
              </a:rPr>
              <a:t>08.20</a:t>
            </a:r>
            <a:r>
              <a:rPr lang="tr-TR" sz="1600" dirty="0">
                <a:ea typeface="Calibri"/>
                <a:cs typeface="Times New Roman"/>
              </a:rPr>
              <a:t>’ de okulda hazır bulunurlar</a:t>
            </a:r>
            <a:r>
              <a:rPr lang="tr-TR" sz="1600" dirty="0" smtClean="0">
                <a:ea typeface="Calibri"/>
                <a:cs typeface="Times New Roman"/>
              </a:rPr>
              <a:t>. </a:t>
            </a:r>
          </a:p>
          <a:p>
            <a:pPr lvl="0">
              <a:lnSpc>
                <a:spcPct val="170000"/>
              </a:lnSpc>
              <a:buFont typeface="Symbol"/>
              <a:buChar char=""/>
            </a:pPr>
            <a:r>
              <a:rPr lang="tr-TR" sz="1600" dirty="0" smtClean="0">
                <a:ea typeface="Calibri"/>
                <a:cs typeface="Times New Roman"/>
              </a:rPr>
              <a:t>Öğleden önce 5 ders, öğleden sonra 5 ders olmak üzere gün içinde toplam 10 ders yapılır. Öğrencinin sınıf seviyesine göre haftalık ders yükü değişkenlik gösterir. </a:t>
            </a:r>
            <a:endParaRPr lang="tr-TR" sz="1600" dirty="0">
              <a:ea typeface="Calibri"/>
              <a:cs typeface="Times New Roman"/>
            </a:endParaRPr>
          </a:p>
          <a:p>
            <a:pPr lvl="0">
              <a:lnSpc>
                <a:spcPct val="170000"/>
              </a:lnSpc>
              <a:buFont typeface="Symbol"/>
              <a:buChar char=""/>
            </a:pPr>
            <a:r>
              <a:rPr lang="tr-TR" sz="1600" dirty="0" smtClean="0">
                <a:ea typeface="Calibri"/>
                <a:cs typeface="Times New Roman"/>
              </a:rPr>
              <a:t>Cuma günleri dersler 8.25 de başlar ve öğleden önce 6 ders yapılır.</a:t>
            </a:r>
            <a:endParaRPr lang="tr-TR" sz="1600" dirty="0">
              <a:ea typeface="Calibri"/>
              <a:cs typeface="Times New Roman"/>
            </a:endParaRPr>
          </a:p>
          <a:p>
            <a:pPr lvl="0">
              <a:lnSpc>
                <a:spcPct val="170000"/>
              </a:lnSpc>
              <a:buFont typeface="Symbol"/>
              <a:buChar char=""/>
            </a:pPr>
            <a:r>
              <a:rPr lang="tr-TR" sz="1600" dirty="0">
                <a:ea typeface="Calibri"/>
                <a:cs typeface="Times New Roman"/>
              </a:rPr>
              <a:t>Öğrencilerin okul saatleri içinde (öğle tatili dahil) bahçe dışına çıkmalarına izin verilmez.</a:t>
            </a:r>
          </a:p>
          <a:p>
            <a:pPr lvl="0">
              <a:lnSpc>
                <a:spcPct val="170000"/>
              </a:lnSpc>
              <a:buFont typeface="Symbol"/>
              <a:buChar char=""/>
            </a:pPr>
            <a:r>
              <a:rPr lang="tr-TR" sz="1600" dirty="0">
                <a:ea typeface="Calibri"/>
                <a:cs typeface="Times New Roman"/>
              </a:rPr>
              <a:t>Okulda yapılacak etkinliklere tüm öğrencilerin katılması zorunludur.</a:t>
            </a:r>
          </a:p>
          <a:p>
            <a:pPr lvl="0">
              <a:lnSpc>
                <a:spcPct val="170000"/>
              </a:lnSpc>
              <a:buFont typeface="Symbol"/>
              <a:buChar char=""/>
            </a:pPr>
            <a:r>
              <a:rPr lang="tr-TR" sz="1600" dirty="0">
                <a:ea typeface="Calibri"/>
                <a:cs typeface="Times New Roman"/>
              </a:rPr>
              <a:t>Öğrencilerin belirlenmiş okul </a:t>
            </a:r>
            <a:r>
              <a:rPr lang="tr-TR" sz="1600" dirty="0" smtClean="0">
                <a:ea typeface="Calibri"/>
                <a:cs typeface="Times New Roman"/>
              </a:rPr>
              <a:t>kıyafetini </a:t>
            </a:r>
            <a:r>
              <a:rPr lang="tr-TR" sz="1600" dirty="0">
                <a:ea typeface="Calibri"/>
                <a:cs typeface="Times New Roman"/>
              </a:rPr>
              <a:t>giymesi zorunludur.</a:t>
            </a:r>
          </a:p>
          <a:p>
            <a:pPr lvl="0">
              <a:lnSpc>
                <a:spcPct val="170000"/>
              </a:lnSpc>
              <a:spcAft>
                <a:spcPts val="1000"/>
              </a:spcAft>
              <a:buFont typeface="Symbol"/>
              <a:buChar char=""/>
            </a:pPr>
            <a:r>
              <a:rPr lang="tr-TR" sz="1600" dirty="0">
                <a:ea typeface="Calibri"/>
                <a:cs typeface="Times New Roman"/>
              </a:rPr>
              <a:t>Öğrenciler cep telefonlarını </a:t>
            </a:r>
            <a:r>
              <a:rPr lang="tr-TR" sz="1600" dirty="0" smtClean="0">
                <a:ea typeface="Calibri"/>
                <a:cs typeface="Times New Roman"/>
              </a:rPr>
              <a:t>derslik ve atölyelerde kapalı tutmak koşuluyla </a:t>
            </a:r>
            <a:r>
              <a:rPr lang="tr-TR" sz="1600" dirty="0">
                <a:ea typeface="Calibri"/>
                <a:cs typeface="Times New Roman"/>
              </a:rPr>
              <a:t>okula getirebilirler. </a:t>
            </a:r>
            <a:r>
              <a:rPr lang="tr-TR" sz="1600" dirty="0" smtClean="0">
                <a:ea typeface="Calibri"/>
                <a:cs typeface="Times New Roman"/>
              </a:rPr>
              <a:t>Ders </a:t>
            </a:r>
            <a:r>
              <a:rPr lang="tr-TR" sz="1600" dirty="0">
                <a:ea typeface="Calibri"/>
                <a:cs typeface="Times New Roman"/>
              </a:rPr>
              <a:t>saatleri ve teneffüslerde okul içinde ne olursa olsun </a:t>
            </a:r>
            <a:r>
              <a:rPr lang="tr-TR" sz="1600" dirty="0" smtClean="0">
                <a:ea typeface="Calibri"/>
                <a:cs typeface="Times New Roman"/>
              </a:rPr>
              <a:t>telefonlarını açık </a:t>
            </a:r>
            <a:r>
              <a:rPr lang="tr-TR" sz="1600" u="sng" dirty="0" smtClean="0">
                <a:ea typeface="Calibri"/>
                <a:cs typeface="Times New Roman"/>
              </a:rPr>
              <a:t>bulunduramazlar. </a:t>
            </a:r>
            <a:endParaRPr lang="tr-TR" sz="1600" u="sng" dirty="0">
              <a:ea typeface="Calibri"/>
              <a:cs typeface="Times New Roman"/>
            </a:endParaRPr>
          </a:p>
        </p:txBody>
      </p:sp>
      <p:sp>
        <p:nvSpPr>
          <p:cNvPr id="2" name="Başlık 1"/>
          <p:cNvSpPr>
            <a:spLocks noGrp="1"/>
          </p:cNvSpPr>
          <p:nvPr>
            <p:ph type="title"/>
          </p:nvPr>
        </p:nvSpPr>
        <p:spPr>
          <a:xfrm>
            <a:off x="457200" y="338328"/>
            <a:ext cx="8229600" cy="1146456"/>
          </a:xfrm>
        </p:spPr>
        <p:txBody>
          <a:bodyPr/>
          <a:lstStyle/>
          <a:p>
            <a:r>
              <a:rPr lang="tr-TR" dirty="0" smtClean="0"/>
              <a:t>GENEL KURALLAR</a:t>
            </a:r>
            <a:endParaRPr lang="tr-TR" dirty="0"/>
          </a:p>
        </p:txBody>
      </p:sp>
    </p:spTree>
    <p:extLst>
      <p:ext uri="{BB962C8B-B14F-4D97-AF65-F5344CB8AC3E}">
        <p14:creationId xmlns:p14="http://schemas.microsoft.com/office/powerpoint/2010/main" val="2886698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124744"/>
            <a:ext cx="8075239" cy="5544616"/>
          </a:xfrm>
        </p:spPr>
        <p:txBody>
          <a:bodyPr>
            <a:normAutofit fontScale="55000" lnSpcReduction="20000"/>
          </a:bodyPr>
          <a:lstStyle/>
          <a:p>
            <a:pPr lvl="0">
              <a:lnSpc>
                <a:spcPct val="170000"/>
              </a:lnSpc>
              <a:buFont typeface="Symbol"/>
              <a:buChar char=""/>
            </a:pPr>
            <a:r>
              <a:rPr lang="tr-TR" sz="3200" dirty="0">
                <a:ea typeface="Calibri"/>
                <a:cs typeface="Times New Roman"/>
              </a:rPr>
              <a:t>Öğrenciler, okula düzenli devam etmek zorundadırlar.</a:t>
            </a:r>
          </a:p>
          <a:p>
            <a:pPr lvl="0">
              <a:lnSpc>
                <a:spcPct val="170000"/>
              </a:lnSpc>
              <a:buFont typeface="Symbol"/>
              <a:buChar char=""/>
            </a:pPr>
            <a:r>
              <a:rPr lang="tr-TR" sz="3200" dirty="0">
                <a:ea typeface="Calibri"/>
                <a:cs typeface="Times New Roman"/>
              </a:rPr>
              <a:t>Günlük toplam ders saatinin 2/3 ü ve daha fazlasına gelmeyenlerin devamsızlığı bir gün, diğer devamsızlıklar ise yarım gün sayılır. </a:t>
            </a:r>
          </a:p>
          <a:p>
            <a:pPr lvl="0">
              <a:lnSpc>
                <a:spcPct val="170000"/>
              </a:lnSpc>
              <a:buFont typeface="Symbol"/>
              <a:buChar char=""/>
            </a:pPr>
            <a:r>
              <a:rPr lang="tr-TR" sz="3200" dirty="0">
                <a:ea typeface="Calibri"/>
                <a:cs typeface="Times New Roman"/>
              </a:rPr>
              <a:t>Bir ders yılı içinde toplam </a:t>
            </a:r>
            <a:r>
              <a:rPr lang="tr-TR" sz="3200" b="1" u="sng" dirty="0">
                <a:ea typeface="Calibri"/>
                <a:cs typeface="Times New Roman"/>
              </a:rPr>
              <a:t>10 gün </a:t>
            </a:r>
            <a:r>
              <a:rPr lang="tr-TR" sz="3200" dirty="0">
                <a:ea typeface="Calibri"/>
                <a:cs typeface="Times New Roman"/>
              </a:rPr>
              <a:t>okula özürsüz olarak devam etmeyen öğrenci, notları ne olursa olsun başarısız sayılır.</a:t>
            </a:r>
          </a:p>
          <a:p>
            <a:pPr lvl="0">
              <a:lnSpc>
                <a:spcPct val="170000"/>
              </a:lnSpc>
              <a:buFont typeface="Symbol"/>
              <a:buChar char=""/>
            </a:pPr>
            <a:r>
              <a:rPr lang="tr-TR" sz="3200" dirty="0">
                <a:ea typeface="Calibri"/>
                <a:cs typeface="Times New Roman"/>
              </a:rPr>
              <a:t>Öğrencilerin özürlü ve özürsüz devamsızlıklarının toplamı </a:t>
            </a:r>
            <a:r>
              <a:rPr lang="tr-TR" sz="3200" b="1" u="sng" dirty="0">
                <a:ea typeface="Calibri"/>
                <a:cs typeface="Times New Roman"/>
              </a:rPr>
              <a:t>30 günü </a:t>
            </a:r>
            <a:r>
              <a:rPr lang="tr-TR" sz="3200" dirty="0">
                <a:ea typeface="Calibri"/>
                <a:cs typeface="Times New Roman"/>
              </a:rPr>
              <a:t>aşamaz. Toplam devamsızlığı 30 günü aşan öğrenciler sınıf tekrar ederler.</a:t>
            </a:r>
          </a:p>
          <a:p>
            <a:pPr lvl="0">
              <a:lnSpc>
                <a:spcPct val="170000"/>
              </a:lnSpc>
              <a:spcAft>
                <a:spcPts val="1000"/>
              </a:spcAft>
              <a:buFont typeface="Symbol"/>
              <a:buChar char=""/>
            </a:pPr>
            <a:r>
              <a:rPr lang="tr-TR" sz="3200" dirty="0">
                <a:ea typeface="Calibri"/>
                <a:cs typeface="Times New Roman"/>
              </a:rPr>
              <a:t>Öğrencinin devamsızlığının özürlü devamsızlık sayılabilmesi için özrün resmi veya özel kurum/kuruluşlardan alınmış bir raporla belgelendirilmesi veya yazılı veli beyanı olması gerekir. Bu belgenin özür gününü takip eden en geç 5 iş günü içinde okul yönetimine </a:t>
            </a:r>
            <a:r>
              <a:rPr lang="tr-TR" sz="3200" u="sng" dirty="0">
                <a:ea typeface="Calibri"/>
                <a:cs typeface="Times New Roman"/>
              </a:rPr>
              <a:t>velisi tarafından verilmiş olması gereklidir</a:t>
            </a:r>
            <a:r>
              <a:rPr lang="tr-TR" sz="3200" dirty="0">
                <a:ea typeface="Calibri"/>
                <a:cs typeface="Times New Roman"/>
              </a:rPr>
              <a:t>.  Aksi takdirde rapor işleme alınmaz.</a:t>
            </a:r>
          </a:p>
          <a:p>
            <a:endParaRPr lang="tr-TR" dirty="0"/>
          </a:p>
        </p:txBody>
      </p:sp>
      <p:sp>
        <p:nvSpPr>
          <p:cNvPr id="2" name="Başlık 1"/>
          <p:cNvSpPr>
            <a:spLocks noGrp="1"/>
          </p:cNvSpPr>
          <p:nvPr>
            <p:ph type="title"/>
          </p:nvPr>
        </p:nvSpPr>
        <p:spPr>
          <a:xfrm>
            <a:off x="457200" y="338328"/>
            <a:ext cx="8229600" cy="930432"/>
          </a:xfrm>
        </p:spPr>
        <p:txBody>
          <a:bodyPr/>
          <a:lstStyle/>
          <a:p>
            <a:r>
              <a:rPr lang="tr-TR" dirty="0"/>
              <a:t>OKULA DEVAM-DEVAMSIZLIK</a:t>
            </a:r>
          </a:p>
        </p:txBody>
      </p:sp>
    </p:spTree>
    <p:extLst>
      <p:ext uri="{BB962C8B-B14F-4D97-AF65-F5344CB8AC3E}">
        <p14:creationId xmlns:p14="http://schemas.microsoft.com/office/powerpoint/2010/main" val="2468227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1342</TotalTime>
  <Words>1663</Words>
  <Application>Microsoft Office PowerPoint</Application>
  <PresentationFormat>Ekran Gösterisi (4:3)</PresentationFormat>
  <Paragraphs>124</Paragraphs>
  <Slides>29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29</vt:i4>
      </vt:variant>
    </vt:vector>
  </HeadingPairs>
  <TitlesOfParts>
    <vt:vector size="36" baseType="lpstr">
      <vt:lpstr>Calibri</vt:lpstr>
      <vt:lpstr>Candara</vt:lpstr>
      <vt:lpstr>Courier New</vt:lpstr>
      <vt:lpstr>Symbol</vt:lpstr>
      <vt:lpstr>Times New Roman</vt:lpstr>
      <vt:lpstr>Wingdings 2</vt:lpstr>
      <vt:lpstr>Dalga Biçimi</vt:lpstr>
      <vt:lpstr>HOŞGELDİNİZ</vt:lpstr>
      <vt:lpstr>Liseli olmak, okul ve hayat başarısını arttırmak… </vt:lpstr>
      <vt:lpstr>PowerPoint Sunusu</vt:lpstr>
      <vt:lpstr>PowerPoint Sunusu</vt:lpstr>
      <vt:lpstr>PowerPoint Sunusu</vt:lpstr>
      <vt:lpstr>PowerPoint Sunusu</vt:lpstr>
      <vt:lpstr>PowerPoint Sunusu</vt:lpstr>
      <vt:lpstr>GENEL KURALLAR</vt:lpstr>
      <vt:lpstr>OKULA DEVAM-DEVAMSIZLIK</vt:lpstr>
      <vt:lpstr>OKULA DEVAM-DEVAMSIZLIK</vt:lpstr>
      <vt:lpstr>GEÇ KALMA</vt:lpstr>
      <vt:lpstr>KILIK-KIYAFET İLE İLGİLİ KURALLAR</vt:lpstr>
      <vt:lpstr>KILIK KIYAFET KURALLARINA UYMAYANLAR İLE İLGİLİ İŞLEMLER</vt:lpstr>
      <vt:lpstr>İZİNLER</vt:lpstr>
      <vt:lpstr>SINIF İÇİ DAVRANIŞ KURALLARI</vt:lpstr>
      <vt:lpstr>SINIF İÇİ DAVRANIŞ KURALLARI</vt:lpstr>
      <vt:lpstr>KANTİN</vt:lpstr>
      <vt:lpstr>MİLLİ EĞİTİM BAKANLIĞI ORTA ÖĞRETİM KURUMLARI YÖNETMELİĞİ İLE İLGİLİ AÇIKLAMALAR </vt:lpstr>
      <vt:lpstr>ÖLÇME VE DEĞERLENDİRME</vt:lpstr>
      <vt:lpstr>PUANLA DEĞERLENDİRME</vt:lpstr>
      <vt:lpstr>Yazılı ve uygulamalı sınavlar</vt:lpstr>
      <vt:lpstr>Performans çalışması, proje ve diğer çalışmalar</vt:lpstr>
      <vt:lpstr>Ders yılı sonunda herhangi bir dersten başarılı sayılma  </vt:lpstr>
      <vt:lpstr>Doğrudan Sınıf Geçme</vt:lpstr>
      <vt:lpstr>Sorumlu olarak sınıf geçme ve sorumluluğun kalkması</vt:lpstr>
      <vt:lpstr>Sınıf tekrarı ve öğrenim hakkı</vt:lpstr>
      <vt:lpstr>Ödül</vt:lpstr>
      <vt:lpstr>Disiplin</vt:lpstr>
      <vt:lpstr>Kurula sevk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Denizcilik Rehberlik</dc:creator>
  <cp:lastModifiedBy>Windows Kullanıcısı</cp:lastModifiedBy>
  <cp:revision>52</cp:revision>
  <dcterms:created xsi:type="dcterms:W3CDTF">2015-10-06T07:09:04Z</dcterms:created>
  <dcterms:modified xsi:type="dcterms:W3CDTF">2022-04-05T11:21:42Z</dcterms:modified>
</cp:coreProperties>
</file>