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8" r:id="rId3"/>
    <p:sldId id="309" r:id="rId4"/>
    <p:sldId id="310" r:id="rId5"/>
    <p:sldId id="257" r:id="rId6"/>
    <p:sldId id="286" r:id="rId7"/>
    <p:sldId id="312" r:id="rId8"/>
    <p:sldId id="333" r:id="rId9"/>
    <p:sldId id="334" r:id="rId10"/>
    <p:sldId id="337" r:id="rId11"/>
    <p:sldId id="335" r:id="rId12"/>
    <p:sldId id="336" r:id="rId13"/>
  </p:sldIdLst>
  <p:sldSz cx="9144000" cy="6858000" type="screen4x3"/>
  <p:notesSz cx="6797675" cy="9926638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708A39-94F2-4CD2-BF53-21A6FF4C2425}" type="datetimeFigureOut">
              <a:rPr lang="tr-TR" smtClean="0"/>
              <a:t>30.03.2022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38A080-625E-4F81-9828-6851445198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1259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İkizkenar Üçgen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D9F75050-0E15-4C5B-92B0-66D068882F1F}" type="datetimeFigureOut">
              <a:rPr lang="tr-TR" smtClean="0"/>
              <a:pPr/>
              <a:t>30.03.2022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30.03.2022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30.03.2022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30.03.2022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 Üçgen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İkizkenar Üçgen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30.03.2022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10 Düz Bağlayıcı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Düz Bağlayıcı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30.03.2022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30.03.2022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30.03.2022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30.03.2022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D9F75050-0E15-4C5B-92B0-66D068882F1F}" type="datetimeFigureOut">
              <a:rPr lang="tr-TR" smtClean="0"/>
              <a:pPr/>
              <a:t>30.03.2022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D9F75050-0E15-4C5B-92B0-66D068882F1F}" type="datetimeFigureOut">
              <a:rPr lang="tr-TR" smtClean="0"/>
              <a:pPr/>
              <a:t>30.03.2022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 Üçgen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Düz Bağlayıcı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Düz Bağlayıcı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30.03.2022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2907754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ANADOLU TEKNİK / ANADOLU MESLEK PROGRAMLARINDA ALANA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b="1" dirty="0" smtClean="0"/>
              <a:t>GEÇİŞ, TERCİH VE YERLEŞTİRME 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540544" y="3789040"/>
            <a:ext cx="8062912" cy="1368152"/>
          </a:xfrm>
        </p:spPr>
        <p:txBody>
          <a:bodyPr>
            <a:normAutofit/>
          </a:bodyPr>
          <a:lstStyle/>
          <a:p>
            <a:r>
              <a:rPr lang="tr-TR" dirty="0" smtClean="0"/>
              <a:t>TGAŞ MESLEKİ VE TEKNİK ANADOLU </a:t>
            </a:r>
            <a:r>
              <a:rPr lang="tr-TR" dirty="0" smtClean="0"/>
              <a:t>LİSESİ</a:t>
            </a:r>
          </a:p>
          <a:p>
            <a:r>
              <a:rPr lang="tr-TR" dirty="0" smtClean="0"/>
              <a:t>REHBERLİK SERVİSİ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092" y="5157192"/>
            <a:ext cx="1291324" cy="126876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4008" indent="0" algn="ctr">
              <a:lnSpc>
                <a:spcPct val="150000"/>
              </a:lnSpc>
              <a:buNone/>
            </a:pPr>
            <a:r>
              <a:rPr lang="tr-TR" dirty="0" smtClean="0"/>
              <a:t>Yerleştirildiği alanı değiştirmek isteyen öğrenciler kontenjan açığı bulunması durumunda koşulları taşıdıkları alanlara </a:t>
            </a:r>
            <a:r>
              <a:rPr lang="tr-TR" b="1" u="sng" dirty="0" smtClean="0">
                <a:solidFill>
                  <a:schemeClr val="accent6">
                    <a:lumMod val="75000"/>
                  </a:schemeClr>
                </a:solidFill>
              </a:rPr>
              <a:t>9. sınıfta 1. dönem sonuna kadar</a:t>
            </a:r>
            <a:r>
              <a:rPr lang="tr-TR" dirty="0" smtClean="0"/>
              <a:t> geçiş yapabilir.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446016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Denizcilik Alanına Geçiş: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970024"/>
          </a:xfrm>
        </p:spPr>
        <p:txBody>
          <a:bodyPr>
            <a:normAutofit/>
          </a:bodyPr>
          <a:lstStyle/>
          <a:p>
            <a:pPr marL="64008" indent="0">
              <a:lnSpc>
                <a:spcPct val="150000"/>
              </a:lnSpc>
              <a:buNone/>
            </a:pPr>
            <a:r>
              <a:rPr lang="tr-TR" sz="2400" dirty="0" smtClean="0"/>
              <a:t>Denizcilik Alanına </a:t>
            </a:r>
            <a:r>
              <a:rPr lang="tr-TR" sz="2400" i="1" u="sng" dirty="0" smtClean="0"/>
              <a:t>ön yerleştirmesi </a:t>
            </a:r>
            <a:r>
              <a:rPr lang="tr-TR" sz="2400" dirty="0" smtClean="0"/>
              <a:t>yapılan öğrenciler;</a:t>
            </a:r>
          </a:p>
          <a:p>
            <a:pPr lvl="1">
              <a:lnSpc>
                <a:spcPct val="150000"/>
              </a:lnSpc>
            </a:pPr>
            <a:r>
              <a:rPr lang="tr-TR" dirty="0" smtClean="0"/>
              <a:t>‘</a:t>
            </a:r>
            <a:r>
              <a:rPr lang="tr-TR" sz="2000" dirty="0" smtClean="0"/>
              <a:t>Gemi Adamları Sağlık Yönergesi’ ile belirlenen denizde çalışmaya engel teşkil edebilecek herhangi bir hastalığının bulunmadığı, denizcilik öğrenimine ve mesleğin yürütülmesine elverişli olduğunu belirten </a:t>
            </a:r>
            <a:r>
              <a:rPr lang="tr-TR" sz="2000" b="1" u="sng" dirty="0" smtClean="0">
                <a:solidFill>
                  <a:schemeClr val="accent6">
                    <a:lumMod val="75000"/>
                  </a:schemeClr>
                </a:solidFill>
              </a:rPr>
              <a:t>‘Gemi Adamı Olur Sağlık Raporu’ </a:t>
            </a:r>
            <a:r>
              <a:rPr lang="tr-TR" sz="2000" dirty="0" smtClean="0"/>
              <a:t>nu alması ve 8 Ekim 2021 tarihine kadar okul idaresine teslim etmesi gerekir. </a:t>
            </a:r>
          </a:p>
          <a:p>
            <a:endParaRPr lang="tr-TR" sz="2400" dirty="0"/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2641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620688"/>
            <a:ext cx="7992888" cy="5834120"/>
          </a:xfrm>
        </p:spPr>
        <p:txBody>
          <a:bodyPr>
            <a:normAutofit/>
          </a:bodyPr>
          <a:lstStyle/>
          <a:p>
            <a:pPr marL="64008" indent="0">
              <a:lnSpc>
                <a:spcPct val="150000"/>
              </a:lnSpc>
              <a:buNone/>
            </a:pPr>
            <a:r>
              <a:rPr lang="tr-TR" dirty="0" smtClean="0"/>
              <a:t>Merkezi sistem ile </a:t>
            </a:r>
            <a:r>
              <a:rPr lang="tr-TR" i="1" dirty="0" smtClean="0"/>
              <a:t>Denizcilik </a:t>
            </a:r>
            <a:r>
              <a:rPr lang="tr-TR" i="1" dirty="0" smtClean="0"/>
              <a:t>Alanı</a:t>
            </a:r>
            <a:r>
              <a:rPr lang="tr-TR" dirty="0" smtClean="0"/>
              <a:t>na </a:t>
            </a:r>
            <a:r>
              <a:rPr lang="tr-TR" dirty="0" smtClean="0"/>
              <a:t>ön yerleştirmesi yapıldığı halde;</a:t>
            </a:r>
          </a:p>
          <a:p>
            <a:pPr lvl="1">
              <a:lnSpc>
                <a:spcPct val="150000"/>
              </a:lnSpc>
            </a:pPr>
            <a:r>
              <a:rPr lang="tr-TR" dirty="0" smtClean="0"/>
              <a:t>Gemi adamı olur sağlık raporu </a:t>
            </a:r>
            <a:r>
              <a:rPr lang="tr-TR" dirty="0" smtClean="0"/>
              <a:t>alamayan,</a:t>
            </a:r>
            <a:endParaRPr lang="tr-TR" dirty="0" smtClean="0"/>
          </a:p>
          <a:p>
            <a:pPr lvl="1">
              <a:lnSpc>
                <a:spcPct val="150000"/>
              </a:lnSpc>
            </a:pPr>
            <a:r>
              <a:rPr lang="tr-TR" dirty="0" smtClean="0"/>
              <a:t>Süresi içinde teslim etmeyen</a:t>
            </a:r>
          </a:p>
          <a:p>
            <a:pPr marL="877824" lvl="2" indent="0" algn="ctr">
              <a:lnSpc>
                <a:spcPct val="150000"/>
              </a:lnSpc>
              <a:buNone/>
            </a:pPr>
            <a:r>
              <a:rPr lang="tr-TR" dirty="0" smtClean="0"/>
              <a:t>öğrenciler </a:t>
            </a:r>
            <a:r>
              <a:rPr lang="tr-TR" dirty="0" smtClean="0"/>
              <a:t>okulun </a:t>
            </a:r>
            <a:r>
              <a:rPr lang="tr-TR" dirty="0" smtClean="0"/>
              <a:t>bağlı bulunduğu ‘İlçe </a:t>
            </a:r>
            <a:r>
              <a:rPr lang="tr-TR" dirty="0" smtClean="0"/>
              <a:t>Öğrenci Yerleştirme ve Nakil </a:t>
            </a:r>
            <a:r>
              <a:rPr lang="tr-TR" dirty="0" smtClean="0"/>
              <a:t>Komisyonu’nca </a:t>
            </a:r>
            <a:r>
              <a:rPr lang="tr-TR" dirty="0" smtClean="0"/>
              <a:t>OBP’ sine uygun başka bir alana yerleştirilir.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30946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722313" y="3212976"/>
            <a:ext cx="7772400" cy="2555999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ANADOLU MESLEK PROGRAMLARINDA MESLEK ALANLARINA GEÇİŞ </a:t>
            </a:r>
            <a:r>
              <a:rPr lang="tr-TR" dirty="0" smtClean="0"/>
              <a:t>İŞLEMLERİ 2021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33892" y="642918"/>
            <a:ext cx="8352950" cy="857256"/>
          </a:xfrm>
        </p:spPr>
        <p:txBody>
          <a:bodyPr>
            <a:noAutofit/>
          </a:bodyPr>
          <a:lstStyle/>
          <a:p>
            <a:pPr algn="ctr"/>
            <a:r>
              <a:rPr lang="tr-TR" sz="3600" b="1" dirty="0" smtClean="0"/>
              <a:t>Meslek Liselerinde Alan Seçimi</a:t>
            </a:r>
            <a:endParaRPr lang="tr-TR" sz="36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04800" y="2143116"/>
            <a:ext cx="8553480" cy="3714776"/>
          </a:xfrm>
        </p:spPr>
        <p:txBody>
          <a:bodyPr>
            <a:normAutofit/>
          </a:bodyPr>
          <a:lstStyle/>
          <a:p>
            <a:pPr algn="ctr"/>
            <a:r>
              <a:rPr lang="tr-TR" sz="2400" dirty="0" smtClean="0"/>
              <a:t>Yerel yerleştirme ile kayıt yaptırmış 9. sınıf öğrencileri sene başında “alan seçimi” yapmaktadır.</a:t>
            </a:r>
          </a:p>
          <a:p>
            <a:pPr algn="ctr"/>
            <a:endParaRPr lang="tr-TR" sz="2400" dirty="0" smtClean="0"/>
          </a:p>
          <a:p>
            <a:pPr algn="ctr"/>
            <a:r>
              <a:rPr lang="tr-TR" sz="2400" i="1" dirty="0" smtClean="0"/>
              <a:t>Okulumuzda 2 alan bulunmaktadır</a:t>
            </a:r>
            <a:r>
              <a:rPr lang="tr-TR" sz="2400" dirty="0" smtClean="0"/>
              <a:t>.</a:t>
            </a:r>
          </a:p>
          <a:p>
            <a:pPr algn="ctr">
              <a:buNone/>
            </a:pPr>
            <a:r>
              <a:rPr lang="tr-TR" sz="2400" dirty="0" smtClean="0"/>
              <a:t>1. Denizcilik Alanı</a:t>
            </a:r>
          </a:p>
          <a:p>
            <a:pPr algn="ctr">
              <a:buNone/>
            </a:pPr>
            <a:r>
              <a:rPr lang="tr-TR" sz="2400" dirty="0" smtClean="0"/>
              <a:t>        2. Gemi Yapımı Alanı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063867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33892" y="260648"/>
            <a:ext cx="8686800" cy="962744"/>
          </a:xfrm>
        </p:spPr>
        <p:txBody>
          <a:bodyPr>
            <a:noAutofit/>
          </a:bodyPr>
          <a:lstStyle/>
          <a:p>
            <a:pPr algn="ctr"/>
            <a:r>
              <a:rPr lang="tr-TR" sz="3600" b="1" dirty="0" smtClean="0"/>
              <a:t>Meslek Liselerinde Alan Seçimi</a:t>
            </a:r>
            <a:endParaRPr lang="tr-TR" sz="36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04800" y="1285860"/>
            <a:ext cx="8686800" cy="5383500"/>
          </a:xfrm>
        </p:spPr>
        <p:txBody>
          <a:bodyPr>
            <a:normAutofit lnSpcReduction="10000"/>
          </a:bodyPr>
          <a:lstStyle/>
          <a:p>
            <a:pPr algn="ctr"/>
            <a:r>
              <a:rPr lang="tr-TR" sz="2400" dirty="0" smtClean="0"/>
              <a:t>Anadolu Meslek Programlarında alana yerleştirme işlemleri, </a:t>
            </a:r>
            <a:r>
              <a:rPr lang="tr-TR" sz="2400" b="1" i="1" u="sng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OBP ve tercih sıraları </a:t>
            </a:r>
            <a:r>
              <a:rPr lang="tr-TR" sz="2400" dirty="0" smtClean="0"/>
              <a:t>dikkate alınarak </a:t>
            </a:r>
            <a:r>
              <a:rPr lang="tr-TR" sz="2400" b="1" i="1" u="sng" dirty="0" smtClean="0">
                <a:solidFill>
                  <a:schemeClr val="accent4">
                    <a:lumMod val="75000"/>
                  </a:schemeClr>
                </a:solidFill>
              </a:rPr>
              <a:t>öncelikli olarak kendi okulu içindeki alanlara </a:t>
            </a:r>
            <a:r>
              <a:rPr lang="tr-TR" sz="2400" dirty="0" smtClean="0"/>
              <a:t>yapılacaktır.</a:t>
            </a:r>
          </a:p>
          <a:p>
            <a:pPr algn="ctr"/>
            <a:endParaRPr lang="tr-TR" sz="2400" dirty="0" smtClean="0"/>
          </a:p>
          <a:p>
            <a:pPr algn="ctr"/>
            <a:r>
              <a:rPr lang="tr-TR" sz="2400" dirty="0" err="1" smtClean="0"/>
              <a:t>OBP’nin</a:t>
            </a:r>
            <a:r>
              <a:rPr lang="tr-TR" sz="2400" dirty="0" smtClean="0"/>
              <a:t> eşitliği halinde sırasıyla, </a:t>
            </a:r>
            <a:r>
              <a:rPr lang="tr-TR" sz="2400" u="sng" dirty="0" smtClean="0"/>
              <a:t>8. - 7. ve 6. sınıflardaki YBP üstünlüğüne</a:t>
            </a:r>
            <a:r>
              <a:rPr lang="tr-TR" sz="2400" dirty="0" smtClean="0"/>
              <a:t> ve </a:t>
            </a:r>
            <a:r>
              <a:rPr lang="tr-TR" sz="2400" u="sng" dirty="0" smtClean="0"/>
              <a:t>8. sınıftaki özürsüz devamsızlık yapılan gün sayısının azlığına</a:t>
            </a:r>
            <a:r>
              <a:rPr lang="tr-TR" sz="2400" dirty="0" smtClean="0"/>
              <a:t>, </a:t>
            </a:r>
            <a:r>
              <a:rPr lang="tr-TR" sz="2400" u="sng" dirty="0" smtClean="0"/>
              <a:t>tercih önceliğine</a:t>
            </a:r>
            <a:r>
              <a:rPr lang="tr-TR" sz="2400" dirty="0" smtClean="0"/>
              <a:t> ve </a:t>
            </a:r>
            <a:r>
              <a:rPr lang="tr-TR" sz="2400" u="sng" dirty="0" smtClean="0"/>
              <a:t>öğrencinin doğum tarihine göre yaşı küçük olana</a:t>
            </a:r>
            <a:r>
              <a:rPr lang="tr-TR" sz="2400" dirty="0" smtClean="0"/>
              <a:t> bakılarak yerleştirme yapılacaktır.</a:t>
            </a:r>
          </a:p>
          <a:p>
            <a:pPr algn="ctr"/>
            <a:endParaRPr lang="tr-TR" sz="2400" dirty="0"/>
          </a:p>
          <a:p>
            <a:pPr algn="ctr"/>
            <a:r>
              <a:rPr lang="tr-TR" sz="2400" b="1" u="sng" dirty="0" smtClean="0">
                <a:solidFill>
                  <a:schemeClr val="accent4">
                    <a:lumMod val="75000"/>
                  </a:schemeClr>
                </a:solidFill>
              </a:rPr>
              <a:t>BOŞ KONTENJAN KALMASI </a:t>
            </a:r>
            <a:r>
              <a:rPr lang="tr-TR" sz="2400" b="1" u="sng" dirty="0" smtClean="0">
                <a:solidFill>
                  <a:schemeClr val="accent4">
                    <a:lumMod val="75000"/>
                  </a:schemeClr>
                </a:solidFill>
              </a:rPr>
              <a:t>HALİNDE</a:t>
            </a:r>
            <a:r>
              <a:rPr lang="tr-TR" sz="2400" dirty="0" smtClean="0"/>
              <a:t> </a:t>
            </a:r>
            <a:r>
              <a:rPr lang="tr-TR" sz="2400" dirty="0" smtClean="0"/>
              <a:t>diğer okullardan tercih eden öğrenciler de OBP ye göre merkezi sistem ile yerleştirilecektir.</a:t>
            </a:r>
          </a:p>
          <a:p>
            <a:pPr marL="64008" indent="0" algn="ctr">
              <a:buNone/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06112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6048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endParaRPr lang="tr-TR" sz="2000" dirty="0" smtClean="0"/>
          </a:p>
          <a:p>
            <a:pPr algn="ctr">
              <a:lnSpc>
                <a:spcPct val="150000"/>
              </a:lnSpc>
            </a:pPr>
            <a:r>
              <a:rPr lang="tr-TR" sz="2000" dirty="0"/>
              <a:t>Anne ve/veya babasına ait çalışır durumda bir işyeri bulunanlar istemeleri halinde; işyerini ve mesleğini ilgili meslek kuruluşundan belgelendirmeleri şartıyla bu işyerindeki meslekle ilgili alana/dala  doğrudan kayıt edilirler. </a:t>
            </a:r>
          </a:p>
          <a:p>
            <a:pPr algn="ctr">
              <a:lnSpc>
                <a:spcPct val="150000"/>
              </a:lnSpc>
            </a:pPr>
            <a:endParaRPr lang="tr-TR" sz="2000" dirty="0" smtClean="0"/>
          </a:p>
          <a:p>
            <a:pPr algn="ctr">
              <a:lnSpc>
                <a:spcPct val="150000"/>
              </a:lnSpc>
            </a:pPr>
            <a:r>
              <a:rPr lang="tr-TR" sz="2000" dirty="0" smtClean="0"/>
              <a:t>Alanlara yerleştirme işlemleri </a:t>
            </a:r>
            <a:r>
              <a:rPr lang="tr-TR" sz="2000" i="1" u="sng" dirty="0" smtClean="0"/>
              <a:t>Bakanlık</a:t>
            </a:r>
            <a:r>
              <a:rPr lang="tr-TR" sz="2000" dirty="0" smtClean="0"/>
              <a:t> tarafından merkezi sistemle </a:t>
            </a:r>
            <a:r>
              <a:rPr lang="tr-TR" sz="2000" dirty="0" smtClean="0"/>
              <a:t>yapılmaktadır.</a:t>
            </a:r>
            <a:endParaRPr lang="tr-TR" sz="2000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381000" y="980728"/>
            <a:ext cx="7239000" cy="2448272"/>
          </a:xfrm>
        </p:spPr>
        <p:txBody>
          <a:bodyPr/>
          <a:lstStyle/>
          <a:p>
            <a:r>
              <a:rPr lang="tr-TR" cap="small" dirty="0" smtClean="0"/>
              <a:t>2021-2022 </a:t>
            </a:r>
            <a:br>
              <a:rPr lang="tr-TR" cap="small" dirty="0" smtClean="0"/>
            </a:br>
            <a:r>
              <a:rPr lang="tr-TR" cap="small" dirty="0" smtClean="0"/>
              <a:t>tercih işlemleri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39598633"/>
              </p:ext>
            </p:extLst>
          </p:nvPr>
        </p:nvGraphicFramePr>
        <p:xfrm>
          <a:off x="611560" y="764704"/>
          <a:ext cx="7848871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27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326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234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1321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SIRA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YAPILACAK</a:t>
                      </a:r>
                      <a:r>
                        <a:rPr lang="tr-TR" baseline="0" dirty="0" smtClean="0"/>
                        <a:t> İŞLEMLER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TARİH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2312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AMP alanları hakkında 9. sınıf öğrencilerine bilgilendirme yapılması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kumimoji="0" lang="tr-TR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06-17 Eylül 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1321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2</a:t>
                      </a:r>
                      <a:endParaRPr lang="tr-TR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e-okul üzerinden başvuruların yapılması</a:t>
                      </a:r>
                    </a:p>
                    <a:p>
                      <a:pPr algn="ctr"/>
                      <a:r>
                        <a:rPr lang="tr-TR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(veya Ek-1 form ile)</a:t>
                      </a:r>
                      <a:endParaRPr lang="tr-TR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kumimoji="0" lang="tr-TR" kern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18-23 Eylül 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7429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Yönetmeliğin</a:t>
                      </a:r>
                      <a:r>
                        <a:rPr lang="tr-TR" baseline="0" dirty="0" smtClean="0"/>
                        <a:t> 31/5 maddesi gereği ana/baba mesleğini gösteren belgenin okul müdürlüğüne teslim edilmesi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kumimoji="0" lang="tr-TR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18-23 Eylül 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32312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4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aseline="0" dirty="0" smtClean="0"/>
                        <a:t>Yerleştirme sonuçlarının e-okul sisteminde ilanı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kumimoji="0" lang="tr-TR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 Eylül 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32312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5</a:t>
                      </a:r>
                      <a:endParaRPr lang="tr-TR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«Gemi Adamı Olur Sağlık Raporu» </a:t>
                      </a:r>
                      <a:r>
                        <a:rPr lang="tr-TR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nun</a:t>
                      </a:r>
                      <a:r>
                        <a:rPr lang="tr-TR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tr-TR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alınarak okul müdürlüğüne teslim edilmesi</a:t>
                      </a:r>
                      <a:endParaRPr lang="tr-TR" dirty="0" smtClean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  <a:p>
                      <a:pPr algn="ctr"/>
                      <a:endParaRPr lang="tr-TR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kumimoji="0" lang="tr-TR" kern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27 Eylül - 08 Ekim 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446681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1520" y="1844824"/>
            <a:ext cx="7239000" cy="1362075"/>
          </a:xfrm>
        </p:spPr>
        <p:txBody>
          <a:bodyPr/>
          <a:lstStyle/>
          <a:p>
            <a:r>
              <a:rPr lang="tr-TR" dirty="0" smtClean="0"/>
              <a:t>YERLEŞTİRME İŞLEMLERİ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053628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90612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tr-TR" dirty="0" smtClean="0"/>
              <a:t>Tercih Başvurusunda bulunan öğrencilerin;</a:t>
            </a:r>
          </a:p>
          <a:p>
            <a:pPr lvl="1">
              <a:lnSpc>
                <a:spcPct val="150000"/>
              </a:lnSpc>
            </a:pPr>
            <a:r>
              <a:rPr lang="tr-TR" dirty="0" smtClean="0"/>
              <a:t>OBP</a:t>
            </a:r>
          </a:p>
          <a:p>
            <a:pPr lvl="1">
              <a:lnSpc>
                <a:spcPct val="150000"/>
              </a:lnSpc>
            </a:pPr>
            <a:r>
              <a:rPr lang="tr-TR" dirty="0" smtClean="0"/>
              <a:t>Tercih sıraları</a:t>
            </a:r>
          </a:p>
          <a:p>
            <a:pPr lvl="1">
              <a:lnSpc>
                <a:spcPct val="150000"/>
              </a:lnSpc>
            </a:pPr>
            <a:endParaRPr lang="tr-TR" dirty="0"/>
          </a:p>
          <a:p>
            <a:pPr marL="537210" lvl="1" indent="0">
              <a:lnSpc>
                <a:spcPct val="150000"/>
              </a:lnSpc>
              <a:buNone/>
            </a:pPr>
            <a:r>
              <a:rPr lang="tr-TR" dirty="0"/>
              <a:t>d</a:t>
            </a:r>
            <a:r>
              <a:rPr lang="tr-TR" dirty="0" smtClean="0"/>
              <a:t>ikkate alınarak </a:t>
            </a:r>
            <a:r>
              <a:rPr lang="tr-TR" b="1" u="sng" dirty="0" smtClean="0">
                <a:solidFill>
                  <a:schemeClr val="accent6">
                    <a:lumMod val="75000"/>
                  </a:schemeClr>
                </a:solidFill>
              </a:rPr>
              <a:t>öncelikli olarak</a:t>
            </a:r>
            <a:r>
              <a:rPr lang="tr-TR" dirty="0" smtClean="0"/>
              <a:t> kendi okulu içindeki alana yerleştirme işlemi yapılacaktır. </a:t>
            </a:r>
          </a:p>
          <a:p>
            <a:pPr marL="537210" lvl="1" indent="0">
              <a:lnSpc>
                <a:spcPct val="150000"/>
              </a:lnSpc>
              <a:buNone/>
            </a:pPr>
            <a:endParaRPr lang="tr-TR" dirty="0"/>
          </a:p>
          <a:p>
            <a:pPr marL="537210" lvl="1" indent="0" algn="ctr">
              <a:lnSpc>
                <a:spcPct val="150000"/>
              </a:lnSpc>
              <a:buNone/>
            </a:pPr>
            <a:r>
              <a:rPr lang="tr-TR" i="1" dirty="0" smtClean="0"/>
              <a:t>Boş kontenjan kalması halinde diğer okullardan alan tercihi yapan öğrenciler de </a:t>
            </a:r>
            <a:r>
              <a:rPr lang="tr-TR" i="1" dirty="0" err="1" smtClean="0"/>
              <a:t>OBP’ye</a:t>
            </a:r>
            <a:r>
              <a:rPr lang="tr-TR" i="1" dirty="0" smtClean="0"/>
              <a:t> göre merkezi sistem ile yerleştirilecektir. </a:t>
            </a:r>
          </a:p>
        </p:txBody>
      </p:sp>
    </p:spTree>
    <p:extLst>
      <p:ext uri="{BB962C8B-B14F-4D97-AF65-F5344CB8AC3E}">
        <p14:creationId xmlns:p14="http://schemas.microsoft.com/office/powerpoint/2010/main" val="11054914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Canlı">
  <a:themeElements>
    <a:clrScheme name="Canlı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Canl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Canl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2500</TotalTime>
  <Words>420</Words>
  <Application>Microsoft Office PowerPoint</Application>
  <PresentationFormat>Ekran Gösterisi (4:3)</PresentationFormat>
  <Paragraphs>56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7" baseType="lpstr">
      <vt:lpstr>Calibri</vt:lpstr>
      <vt:lpstr>Century Gothic</vt:lpstr>
      <vt:lpstr>Verdana</vt:lpstr>
      <vt:lpstr>Wingdings 2</vt:lpstr>
      <vt:lpstr>Canlı</vt:lpstr>
      <vt:lpstr>ANADOLU TEKNİK / ANADOLU MESLEK PROGRAMLARINDA ALANA GEÇİŞ, TERCİH VE YERLEŞTİRME </vt:lpstr>
      <vt:lpstr>ANADOLU MESLEK PROGRAMLARINDA MESLEK ALANLARINA GEÇİŞ İŞLEMLERİ 2021 </vt:lpstr>
      <vt:lpstr>Meslek Liselerinde Alan Seçimi</vt:lpstr>
      <vt:lpstr>Meslek Liselerinde Alan Seçimi</vt:lpstr>
      <vt:lpstr>PowerPoint Sunusu</vt:lpstr>
      <vt:lpstr>2021-2022  tercih işlemleri </vt:lpstr>
      <vt:lpstr>PowerPoint Sunusu</vt:lpstr>
      <vt:lpstr>YERLEŞTİRME İŞLEMLERİ</vt:lpstr>
      <vt:lpstr>PowerPoint Sunusu</vt:lpstr>
      <vt:lpstr>PowerPoint Sunusu</vt:lpstr>
      <vt:lpstr>Denizcilik Alanına Geçiş: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user</dc:creator>
  <cp:lastModifiedBy>Windows Kullanıcısı</cp:lastModifiedBy>
  <cp:revision>195</cp:revision>
  <cp:lastPrinted>2018-04-13T10:15:21Z</cp:lastPrinted>
  <dcterms:created xsi:type="dcterms:W3CDTF">2015-02-18T15:55:29Z</dcterms:created>
  <dcterms:modified xsi:type="dcterms:W3CDTF">2022-03-30T11:25:16Z</dcterms:modified>
</cp:coreProperties>
</file>