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Lst>
  <p:sldSz cx="24382413" cy="1371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10"/>
    <p:restoredTop sz="94792"/>
  </p:normalViewPr>
  <p:slideViewPr>
    <p:cSldViewPr snapToGrid="0" snapToObjects="1">
      <p:cViewPr varScale="1">
        <p:scale>
          <a:sx n="55" d="100"/>
          <a:sy n="55" d="100"/>
        </p:scale>
        <p:origin x="666" y="114"/>
      </p:cViewPr>
      <p:guideLst/>
    </p:cSldViewPr>
  </p:slideViewPr>
  <p:outlineViewPr>
    <p:cViewPr>
      <p:scale>
        <a:sx n="33" d="100"/>
        <a:sy n="33" d="100"/>
      </p:scale>
      <p:origin x="0" y="-1154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47802" y="2244726"/>
            <a:ext cx="18286810" cy="4775200"/>
          </a:xfrm>
        </p:spPr>
        <p:txBody>
          <a:bodyPr anchor="b"/>
          <a:lstStyle>
            <a:lvl1pPr algn="ctr">
              <a:defRPr sz="11999"/>
            </a:lvl1pPr>
          </a:lstStyle>
          <a:p>
            <a:r>
              <a:rPr lang="en-US"/>
              <a:t>Click to edit Master title style</a:t>
            </a:r>
            <a:endParaRPr lang="en-US" dirty="0"/>
          </a:p>
        </p:txBody>
      </p:sp>
      <p:sp>
        <p:nvSpPr>
          <p:cNvPr id="3" name="Subtitle 2"/>
          <p:cNvSpPr>
            <a:spLocks noGrp="1"/>
          </p:cNvSpPr>
          <p:nvPr>
            <p:ph type="subTitle" idx="1"/>
          </p:nvPr>
        </p:nvSpPr>
        <p:spPr>
          <a:xfrm>
            <a:off x="3047802" y="7204076"/>
            <a:ext cx="18286810" cy="3311524"/>
          </a:xfrm>
        </p:spPr>
        <p:txBody>
          <a:bodyPr/>
          <a:lstStyle>
            <a:lvl1pPr marL="0" indent="0" algn="ctr">
              <a:buNone/>
              <a:defRPr sz="4800"/>
            </a:lvl1pPr>
            <a:lvl2pPr marL="914354" indent="0" algn="ctr">
              <a:buNone/>
              <a:defRPr sz="4000"/>
            </a:lvl2pPr>
            <a:lvl3pPr marL="1828709" indent="0" algn="ctr">
              <a:buNone/>
              <a:defRPr sz="3600"/>
            </a:lvl3pPr>
            <a:lvl4pPr marL="2743063" indent="0" algn="ctr">
              <a:buNone/>
              <a:defRPr sz="3200"/>
            </a:lvl4pPr>
            <a:lvl5pPr marL="3657417" indent="0" algn="ctr">
              <a:buNone/>
              <a:defRPr sz="3200"/>
            </a:lvl5pPr>
            <a:lvl6pPr marL="4571771" indent="0" algn="ctr">
              <a:buNone/>
              <a:defRPr sz="3200"/>
            </a:lvl6pPr>
            <a:lvl7pPr marL="5486126" indent="0" algn="ctr">
              <a:buNone/>
              <a:defRPr sz="3200"/>
            </a:lvl7pPr>
            <a:lvl8pPr marL="6400480" indent="0" algn="ctr">
              <a:buNone/>
              <a:defRPr sz="3200"/>
            </a:lvl8pPr>
            <a:lvl9pPr marL="7314834" indent="0" algn="ctr">
              <a:buNone/>
              <a:defRPr sz="3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5265383-7EE9-7742-BA38-595B669EF68A}" type="datetimeFigureOut">
              <a:rPr lang="tr-TR" smtClean="0"/>
              <a:t>30.03.2022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28E7139-243E-554E-B1DB-24326C49FF5C}" type="slidenum">
              <a:rPr lang="tr-TR" smtClean="0"/>
              <a:t>‹#›</a:t>
            </a:fld>
            <a:endParaRPr lang="tr-TR"/>
          </a:p>
        </p:txBody>
      </p:sp>
    </p:spTree>
    <p:extLst>
      <p:ext uri="{BB962C8B-B14F-4D97-AF65-F5344CB8AC3E}">
        <p14:creationId xmlns:p14="http://schemas.microsoft.com/office/powerpoint/2010/main" val="4188135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265383-7EE9-7742-BA38-595B669EF68A}" type="datetimeFigureOut">
              <a:rPr lang="tr-TR" smtClean="0"/>
              <a:t>30.03.2022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28E7139-243E-554E-B1DB-24326C49FF5C}" type="slidenum">
              <a:rPr lang="tr-TR" smtClean="0"/>
              <a:t>‹#›</a:t>
            </a:fld>
            <a:endParaRPr lang="tr-TR"/>
          </a:p>
        </p:txBody>
      </p:sp>
    </p:spTree>
    <p:extLst>
      <p:ext uri="{BB962C8B-B14F-4D97-AF65-F5344CB8AC3E}">
        <p14:creationId xmlns:p14="http://schemas.microsoft.com/office/powerpoint/2010/main" val="1863198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448664" y="730250"/>
            <a:ext cx="5257458" cy="1162367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676291" y="730250"/>
            <a:ext cx="15467593" cy="116236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265383-7EE9-7742-BA38-595B669EF68A}" type="datetimeFigureOut">
              <a:rPr lang="tr-TR" smtClean="0"/>
              <a:t>30.03.2022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28E7139-243E-554E-B1DB-24326C49FF5C}" type="slidenum">
              <a:rPr lang="tr-TR" smtClean="0"/>
              <a:t>‹#›</a:t>
            </a:fld>
            <a:endParaRPr lang="tr-TR"/>
          </a:p>
        </p:txBody>
      </p:sp>
    </p:spTree>
    <p:extLst>
      <p:ext uri="{BB962C8B-B14F-4D97-AF65-F5344CB8AC3E}">
        <p14:creationId xmlns:p14="http://schemas.microsoft.com/office/powerpoint/2010/main" val="2402899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265383-7EE9-7742-BA38-595B669EF68A}" type="datetimeFigureOut">
              <a:rPr lang="tr-TR" smtClean="0"/>
              <a:t>30.03.2022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28E7139-243E-554E-B1DB-24326C49FF5C}" type="slidenum">
              <a:rPr lang="tr-TR" smtClean="0"/>
              <a:t>‹#›</a:t>
            </a:fld>
            <a:endParaRPr lang="tr-TR"/>
          </a:p>
        </p:txBody>
      </p:sp>
    </p:spTree>
    <p:extLst>
      <p:ext uri="{BB962C8B-B14F-4D97-AF65-F5344CB8AC3E}">
        <p14:creationId xmlns:p14="http://schemas.microsoft.com/office/powerpoint/2010/main" val="2731909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63592" y="3419477"/>
            <a:ext cx="21029831" cy="5705474"/>
          </a:xfrm>
        </p:spPr>
        <p:txBody>
          <a:bodyPr anchor="b"/>
          <a:lstStyle>
            <a:lvl1pPr>
              <a:defRPr sz="11999"/>
            </a:lvl1pPr>
          </a:lstStyle>
          <a:p>
            <a:r>
              <a:rPr lang="en-US"/>
              <a:t>Click to edit Master title style</a:t>
            </a:r>
            <a:endParaRPr lang="en-US" dirty="0"/>
          </a:p>
        </p:txBody>
      </p:sp>
      <p:sp>
        <p:nvSpPr>
          <p:cNvPr id="3" name="Text Placeholder 2"/>
          <p:cNvSpPr>
            <a:spLocks noGrp="1"/>
          </p:cNvSpPr>
          <p:nvPr>
            <p:ph type="body" idx="1"/>
          </p:nvPr>
        </p:nvSpPr>
        <p:spPr>
          <a:xfrm>
            <a:off x="1663592" y="9178927"/>
            <a:ext cx="21029831" cy="3000374"/>
          </a:xfrm>
        </p:spPr>
        <p:txBody>
          <a:bodyPr/>
          <a:lstStyle>
            <a:lvl1pPr marL="0" indent="0">
              <a:buNone/>
              <a:defRPr sz="4800">
                <a:solidFill>
                  <a:schemeClr val="tx1">
                    <a:tint val="75000"/>
                  </a:schemeClr>
                </a:solidFill>
              </a:defRPr>
            </a:lvl1pPr>
            <a:lvl2pPr marL="914354" indent="0">
              <a:buNone/>
              <a:defRPr sz="4000">
                <a:solidFill>
                  <a:schemeClr val="tx1">
                    <a:tint val="75000"/>
                  </a:schemeClr>
                </a:solidFill>
              </a:defRPr>
            </a:lvl2pPr>
            <a:lvl3pPr marL="1828709" indent="0">
              <a:buNone/>
              <a:defRPr sz="3600">
                <a:solidFill>
                  <a:schemeClr val="tx1">
                    <a:tint val="75000"/>
                  </a:schemeClr>
                </a:solidFill>
              </a:defRPr>
            </a:lvl3pPr>
            <a:lvl4pPr marL="2743063" indent="0">
              <a:buNone/>
              <a:defRPr sz="3200">
                <a:solidFill>
                  <a:schemeClr val="tx1">
                    <a:tint val="75000"/>
                  </a:schemeClr>
                </a:solidFill>
              </a:defRPr>
            </a:lvl4pPr>
            <a:lvl5pPr marL="3657417" indent="0">
              <a:buNone/>
              <a:defRPr sz="3200">
                <a:solidFill>
                  <a:schemeClr val="tx1">
                    <a:tint val="75000"/>
                  </a:schemeClr>
                </a:solidFill>
              </a:defRPr>
            </a:lvl5pPr>
            <a:lvl6pPr marL="4571771" indent="0">
              <a:buNone/>
              <a:defRPr sz="3200">
                <a:solidFill>
                  <a:schemeClr val="tx1">
                    <a:tint val="75000"/>
                  </a:schemeClr>
                </a:solidFill>
              </a:defRPr>
            </a:lvl6pPr>
            <a:lvl7pPr marL="5486126" indent="0">
              <a:buNone/>
              <a:defRPr sz="3200">
                <a:solidFill>
                  <a:schemeClr val="tx1">
                    <a:tint val="75000"/>
                  </a:schemeClr>
                </a:solidFill>
              </a:defRPr>
            </a:lvl7pPr>
            <a:lvl8pPr marL="6400480" indent="0">
              <a:buNone/>
              <a:defRPr sz="3200">
                <a:solidFill>
                  <a:schemeClr val="tx1">
                    <a:tint val="75000"/>
                  </a:schemeClr>
                </a:solidFill>
              </a:defRPr>
            </a:lvl8pPr>
            <a:lvl9pPr marL="7314834" indent="0">
              <a:buNone/>
              <a:defRPr sz="3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265383-7EE9-7742-BA38-595B669EF68A}" type="datetimeFigureOut">
              <a:rPr lang="tr-TR" smtClean="0"/>
              <a:t>30.03.2022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28E7139-243E-554E-B1DB-24326C49FF5C}" type="slidenum">
              <a:rPr lang="tr-TR" smtClean="0"/>
              <a:t>‹#›</a:t>
            </a:fld>
            <a:endParaRPr lang="tr-TR"/>
          </a:p>
        </p:txBody>
      </p:sp>
    </p:spTree>
    <p:extLst>
      <p:ext uri="{BB962C8B-B14F-4D97-AF65-F5344CB8AC3E}">
        <p14:creationId xmlns:p14="http://schemas.microsoft.com/office/powerpoint/2010/main" val="922501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676291" y="3651250"/>
            <a:ext cx="10362526" cy="87026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2343596" y="3651250"/>
            <a:ext cx="10362526" cy="87026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5265383-7EE9-7742-BA38-595B669EF68A}" type="datetimeFigureOut">
              <a:rPr lang="tr-TR" smtClean="0"/>
              <a:t>30.03.2022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28E7139-243E-554E-B1DB-24326C49FF5C}" type="slidenum">
              <a:rPr lang="tr-TR" smtClean="0"/>
              <a:t>‹#›</a:t>
            </a:fld>
            <a:endParaRPr lang="tr-TR"/>
          </a:p>
        </p:txBody>
      </p:sp>
    </p:spTree>
    <p:extLst>
      <p:ext uri="{BB962C8B-B14F-4D97-AF65-F5344CB8AC3E}">
        <p14:creationId xmlns:p14="http://schemas.microsoft.com/office/powerpoint/2010/main" val="3234246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79467" y="730251"/>
            <a:ext cx="21029831" cy="2651126"/>
          </a:xfrm>
        </p:spPr>
        <p:txBody>
          <a:bodyPr/>
          <a:lstStyle/>
          <a:p>
            <a:r>
              <a:rPr lang="en-US"/>
              <a:t>Click to edit Master title style</a:t>
            </a:r>
            <a:endParaRPr lang="en-US" dirty="0"/>
          </a:p>
        </p:txBody>
      </p:sp>
      <p:sp>
        <p:nvSpPr>
          <p:cNvPr id="3" name="Text Placeholder 2"/>
          <p:cNvSpPr>
            <a:spLocks noGrp="1"/>
          </p:cNvSpPr>
          <p:nvPr>
            <p:ph type="body" idx="1"/>
          </p:nvPr>
        </p:nvSpPr>
        <p:spPr>
          <a:xfrm>
            <a:off x="1679467" y="3362326"/>
            <a:ext cx="10314903" cy="1647824"/>
          </a:xfrm>
        </p:spPr>
        <p:txBody>
          <a:bodyPr anchor="b"/>
          <a:lstStyle>
            <a:lvl1pPr marL="0" indent="0">
              <a:buNone/>
              <a:defRPr sz="4800" b="1"/>
            </a:lvl1pPr>
            <a:lvl2pPr marL="914354" indent="0">
              <a:buNone/>
              <a:defRPr sz="4000" b="1"/>
            </a:lvl2pPr>
            <a:lvl3pPr marL="1828709" indent="0">
              <a:buNone/>
              <a:defRPr sz="3600" b="1"/>
            </a:lvl3pPr>
            <a:lvl4pPr marL="2743063" indent="0">
              <a:buNone/>
              <a:defRPr sz="3200" b="1"/>
            </a:lvl4pPr>
            <a:lvl5pPr marL="3657417" indent="0">
              <a:buNone/>
              <a:defRPr sz="3200" b="1"/>
            </a:lvl5pPr>
            <a:lvl6pPr marL="4571771" indent="0">
              <a:buNone/>
              <a:defRPr sz="3200" b="1"/>
            </a:lvl6pPr>
            <a:lvl7pPr marL="5486126" indent="0">
              <a:buNone/>
              <a:defRPr sz="3200" b="1"/>
            </a:lvl7pPr>
            <a:lvl8pPr marL="6400480" indent="0">
              <a:buNone/>
              <a:defRPr sz="3200" b="1"/>
            </a:lvl8pPr>
            <a:lvl9pPr marL="7314834" indent="0">
              <a:buNone/>
              <a:defRPr sz="3200" b="1"/>
            </a:lvl9pPr>
          </a:lstStyle>
          <a:p>
            <a:pPr lvl="0"/>
            <a:r>
              <a:rPr lang="en-US"/>
              <a:t>Click to edit Master text styles</a:t>
            </a:r>
          </a:p>
        </p:txBody>
      </p:sp>
      <p:sp>
        <p:nvSpPr>
          <p:cNvPr id="4" name="Content Placeholder 3"/>
          <p:cNvSpPr>
            <a:spLocks noGrp="1"/>
          </p:cNvSpPr>
          <p:nvPr>
            <p:ph sz="half" idx="2"/>
          </p:nvPr>
        </p:nvSpPr>
        <p:spPr>
          <a:xfrm>
            <a:off x="1679467" y="5010150"/>
            <a:ext cx="10314903" cy="7369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2343597" y="3362326"/>
            <a:ext cx="10365701" cy="1647824"/>
          </a:xfrm>
        </p:spPr>
        <p:txBody>
          <a:bodyPr anchor="b"/>
          <a:lstStyle>
            <a:lvl1pPr marL="0" indent="0">
              <a:buNone/>
              <a:defRPr sz="4800" b="1"/>
            </a:lvl1pPr>
            <a:lvl2pPr marL="914354" indent="0">
              <a:buNone/>
              <a:defRPr sz="4000" b="1"/>
            </a:lvl2pPr>
            <a:lvl3pPr marL="1828709" indent="0">
              <a:buNone/>
              <a:defRPr sz="3600" b="1"/>
            </a:lvl3pPr>
            <a:lvl4pPr marL="2743063" indent="0">
              <a:buNone/>
              <a:defRPr sz="3200" b="1"/>
            </a:lvl4pPr>
            <a:lvl5pPr marL="3657417" indent="0">
              <a:buNone/>
              <a:defRPr sz="3200" b="1"/>
            </a:lvl5pPr>
            <a:lvl6pPr marL="4571771" indent="0">
              <a:buNone/>
              <a:defRPr sz="3200" b="1"/>
            </a:lvl6pPr>
            <a:lvl7pPr marL="5486126" indent="0">
              <a:buNone/>
              <a:defRPr sz="3200" b="1"/>
            </a:lvl7pPr>
            <a:lvl8pPr marL="6400480" indent="0">
              <a:buNone/>
              <a:defRPr sz="3200" b="1"/>
            </a:lvl8pPr>
            <a:lvl9pPr marL="7314834" indent="0">
              <a:buNone/>
              <a:defRPr sz="3200" b="1"/>
            </a:lvl9pPr>
          </a:lstStyle>
          <a:p>
            <a:pPr lvl="0"/>
            <a:r>
              <a:rPr lang="en-US"/>
              <a:t>Click to edit Master text styles</a:t>
            </a:r>
          </a:p>
        </p:txBody>
      </p:sp>
      <p:sp>
        <p:nvSpPr>
          <p:cNvPr id="6" name="Content Placeholder 5"/>
          <p:cNvSpPr>
            <a:spLocks noGrp="1"/>
          </p:cNvSpPr>
          <p:nvPr>
            <p:ph sz="quarter" idx="4"/>
          </p:nvPr>
        </p:nvSpPr>
        <p:spPr>
          <a:xfrm>
            <a:off x="12343597" y="5010150"/>
            <a:ext cx="10365701" cy="7369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5265383-7EE9-7742-BA38-595B669EF68A}" type="datetimeFigureOut">
              <a:rPr lang="tr-TR" smtClean="0"/>
              <a:t>30.03.2022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28E7139-243E-554E-B1DB-24326C49FF5C}" type="slidenum">
              <a:rPr lang="tr-TR" smtClean="0"/>
              <a:t>‹#›</a:t>
            </a:fld>
            <a:endParaRPr lang="tr-TR"/>
          </a:p>
        </p:txBody>
      </p:sp>
    </p:spTree>
    <p:extLst>
      <p:ext uri="{BB962C8B-B14F-4D97-AF65-F5344CB8AC3E}">
        <p14:creationId xmlns:p14="http://schemas.microsoft.com/office/powerpoint/2010/main" val="2549760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5265383-7EE9-7742-BA38-595B669EF68A}" type="datetimeFigureOut">
              <a:rPr lang="tr-TR" smtClean="0"/>
              <a:t>30.03.2022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28E7139-243E-554E-B1DB-24326C49FF5C}" type="slidenum">
              <a:rPr lang="tr-TR" smtClean="0"/>
              <a:t>‹#›</a:t>
            </a:fld>
            <a:endParaRPr lang="tr-TR"/>
          </a:p>
        </p:txBody>
      </p:sp>
    </p:spTree>
    <p:extLst>
      <p:ext uri="{BB962C8B-B14F-4D97-AF65-F5344CB8AC3E}">
        <p14:creationId xmlns:p14="http://schemas.microsoft.com/office/powerpoint/2010/main" val="3175027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265383-7EE9-7742-BA38-595B669EF68A}" type="datetimeFigureOut">
              <a:rPr lang="tr-TR" smtClean="0"/>
              <a:t>30.03.2022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28E7139-243E-554E-B1DB-24326C49FF5C}" type="slidenum">
              <a:rPr lang="tr-TR" smtClean="0"/>
              <a:t>‹#›</a:t>
            </a:fld>
            <a:endParaRPr lang="tr-TR"/>
          </a:p>
        </p:txBody>
      </p:sp>
    </p:spTree>
    <p:extLst>
      <p:ext uri="{BB962C8B-B14F-4D97-AF65-F5344CB8AC3E}">
        <p14:creationId xmlns:p14="http://schemas.microsoft.com/office/powerpoint/2010/main" val="1586473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468" y="914400"/>
            <a:ext cx="7863962" cy="3200400"/>
          </a:xfrm>
        </p:spPr>
        <p:txBody>
          <a:bodyPr anchor="b"/>
          <a:lstStyle>
            <a:lvl1pPr>
              <a:defRPr sz="6400"/>
            </a:lvl1pPr>
          </a:lstStyle>
          <a:p>
            <a:r>
              <a:rPr lang="en-US"/>
              <a:t>Click to edit Master title style</a:t>
            </a:r>
            <a:endParaRPr lang="en-US" dirty="0"/>
          </a:p>
        </p:txBody>
      </p:sp>
      <p:sp>
        <p:nvSpPr>
          <p:cNvPr id="3" name="Content Placeholder 2"/>
          <p:cNvSpPr>
            <a:spLocks noGrp="1"/>
          </p:cNvSpPr>
          <p:nvPr>
            <p:ph idx="1"/>
          </p:nvPr>
        </p:nvSpPr>
        <p:spPr>
          <a:xfrm>
            <a:off x="10365701" y="1974851"/>
            <a:ext cx="12343597" cy="9747250"/>
          </a:xfrm>
        </p:spPr>
        <p:txBody>
          <a:bodyPr/>
          <a:lstStyle>
            <a:lvl1pPr>
              <a:defRPr sz="6400"/>
            </a:lvl1pPr>
            <a:lvl2pPr>
              <a:defRPr sz="5600"/>
            </a:lvl2pPr>
            <a:lvl3pPr>
              <a:defRPr sz="4800"/>
            </a:lvl3pPr>
            <a:lvl4pPr>
              <a:defRPr sz="4000"/>
            </a:lvl4pPr>
            <a:lvl5pPr>
              <a:defRPr sz="4000"/>
            </a:lvl5pPr>
            <a:lvl6pPr>
              <a:defRPr sz="4000"/>
            </a:lvl6pPr>
            <a:lvl7pPr>
              <a:defRPr sz="4000"/>
            </a:lvl7pPr>
            <a:lvl8pPr>
              <a:defRPr sz="4000"/>
            </a:lvl8pPr>
            <a:lvl9pPr>
              <a:defRPr sz="4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679468" y="4114800"/>
            <a:ext cx="7863962" cy="7623176"/>
          </a:xfrm>
        </p:spPr>
        <p:txBody>
          <a:bodyPr/>
          <a:lstStyle>
            <a:lvl1pPr marL="0" indent="0">
              <a:buNone/>
              <a:defRPr sz="3200"/>
            </a:lvl1pPr>
            <a:lvl2pPr marL="914354" indent="0">
              <a:buNone/>
              <a:defRPr sz="2800"/>
            </a:lvl2pPr>
            <a:lvl3pPr marL="1828709" indent="0">
              <a:buNone/>
              <a:defRPr sz="2400"/>
            </a:lvl3pPr>
            <a:lvl4pPr marL="2743063" indent="0">
              <a:buNone/>
              <a:defRPr sz="2000"/>
            </a:lvl4pPr>
            <a:lvl5pPr marL="3657417" indent="0">
              <a:buNone/>
              <a:defRPr sz="2000"/>
            </a:lvl5pPr>
            <a:lvl6pPr marL="4571771" indent="0">
              <a:buNone/>
              <a:defRPr sz="2000"/>
            </a:lvl6pPr>
            <a:lvl7pPr marL="5486126" indent="0">
              <a:buNone/>
              <a:defRPr sz="2000"/>
            </a:lvl7pPr>
            <a:lvl8pPr marL="6400480" indent="0">
              <a:buNone/>
              <a:defRPr sz="2000"/>
            </a:lvl8pPr>
            <a:lvl9pPr marL="7314834" indent="0">
              <a:buNone/>
              <a:defRPr sz="2000"/>
            </a:lvl9pPr>
          </a:lstStyle>
          <a:p>
            <a:pPr lvl="0"/>
            <a:r>
              <a:rPr lang="en-US"/>
              <a:t>Click to edit Master text styles</a:t>
            </a:r>
          </a:p>
        </p:txBody>
      </p:sp>
      <p:sp>
        <p:nvSpPr>
          <p:cNvPr id="5" name="Date Placeholder 4"/>
          <p:cNvSpPr>
            <a:spLocks noGrp="1"/>
          </p:cNvSpPr>
          <p:nvPr>
            <p:ph type="dt" sz="half" idx="10"/>
          </p:nvPr>
        </p:nvSpPr>
        <p:spPr/>
        <p:txBody>
          <a:bodyPr/>
          <a:lstStyle/>
          <a:p>
            <a:fld id="{F5265383-7EE9-7742-BA38-595B669EF68A}" type="datetimeFigureOut">
              <a:rPr lang="tr-TR" smtClean="0"/>
              <a:t>30.03.2022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28E7139-243E-554E-B1DB-24326C49FF5C}" type="slidenum">
              <a:rPr lang="tr-TR" smtClean="0"/>
              <a:t>‹#›</a:t>
            </a:fld>
            <a:endParaRPr lang="tr-TR"/>
          </a:p>
        </p:txBody>
      </p:sp>
    </p:spTree>
    <p:extLst>
      <p:ext uri="{BB962C8B-B14F-4D97-AF65-F5344CB8AC3E}">
        <p14:creationId xmlns:p14="http://schemas.microsoft.com/office/powerpoint/2010/main" val="1715782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468" y="914400"/>
            <a:ext cx="7863962" cy="3200400"/>
          </a:xfrm>
        </p:spPr>
        <p:txBody>
          <a:bodyPr anchor="b"/>
          <a:lstStyle>
            <a:lvl1pPr>
              <a:defRPr sz="6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0365701" y="1974851"/>
            <a:ext cx="12343597" cy="9747250"/>
          </a:xfrm>
        </p:spPr>
        <p:txBody>
          <a:bodyPr anchor="t"/>
          <a:lstStyle>
            <a:lvl1pPr marL="0" indent="0">
              <a:buNone/>
              <a:defRPr sz="6400"/>
            </a:lvl1pPr>
            <a:lvl2pPr marL="914354" indent="0">
              <a:buNone/>
              <a:defRPr sz="5600"/>
            </a:lvl2pPr>
            <a:lvl3pPr marL="1828709" indent="0">
              <a:buNone/>
              <a:defRPr sz="4800"/>
            </a:lvl3pPr>
            <a:lvl4pPr marL="2743063" indent="0">
              <a:buNone/>
              <a:defRPr sz="4000"/>
            </a:lvl4pPr>
            <a:lvl5pPr marL="3657417" indent="0">
              <a:buNone/>
              <a:defRPr sz="4000"/>
            </a:lvl5pPr>
            <a:lvl6pPr marL="4571771" indent="0">
              <a:buNone/>
              <a:defRPr sz="4000"/>
            </a:lvl6pPr>
            <a:lvl7pPr marL="5486126" indent="0">
              <a:buNone/>
              <a:defRPr sz="4000"/>
            </a:lvl7pPr>
            <a:lvl8pPr marL="6400480" indent="0">
              <a:buNone/>
              <a:defRPr sz="4000"/>
            </a:lvl8pPr>
            <a:lvl9pPr marL="7314834" indent="0">
              <a:buNone/>
              <a:defRPr sz="4000"/>
            </a:lvl9pPr>
          </a:lstStyle>
          <a:p>
            <a:r>
              <a:rPr lang="en-US"/>
              <a:t>Click icon to add picture</a:t>
            </a:r>
            <a:endParaRPr lang="en-US" dirty="0"/>
          </a:p>
        </p:txBody>
      </p:sp>
      <p:sp>
        <p:nvSpPr>
          <p:cNvPr id="4" name="Text Placeholder 3"/>
          <p:cNvSpPr>
            <a:spLocks noGrp="1"/>
          </p:cNvSpPr>
          <p:nvPr>
            <p:ph type="body" sz="half" idx="2"/>
          </p:nvPr>
        </p:nvSpPr>
        <p:spPr>
          <a:xfrm>
            <a:off x="1679468" y="4114800"/>
            <a:ext cx="7863962" cy="7623176"/>
          </a:xfrm>
        </p:spPr>
        <p:txBody>
          <a:bodyPr/>
          <a:lstStyle>
            <a:lvl1pPr marL="0" indent="0">
              <a:buNone/>
              <a:defRPr sz="3200"/>
            </a:lvl1pPr>
            <a:lvl2pPr marL="914354" indent="0">
              <a:buNone/>
              <a:defRPr sz="2800"/>
            </a:lvl2pPr>
            <a:lvl3pPr marL="1828709" indent="0">
              <a:buNone/>
              <a:defRPr sz="2400"/>
            </a:lvl3pPr>
            <a:lvl4pPr marL="2743063" indent="0">
              <a:buNone/>
              <a:defRPr sz="2000"/>
            </a:lvl4pPr>
            <a:lvl5pPr marL="3657417" indent="0">
              <a:buNone/>
              <a:defRPr sz="2000"/>
            </a:lvl5pPr>
            <a:lvl6pPr marL="4571771" indent="0">
              <a:buNone/>
              <a:defRPr sz="2000"/>
            </a:lvl6pPr>
            <a:lvl7pPr marL="5486126" indent="0">
              <a:buNone/>
              <a:defRPr sz="2000"/>
            </a:lvl7pPr>
            <a:lvl8pPr marL="6400480" indent="0">
              <a:buNone/>
              <a:defRPr sz="2000"/>
            </a:lvl8pPr>
            <a:lvl9pPr marL="7314834" indent="0">
              <a:buNone/>
              <a:defRPr sz="2000"/>
            </a:lvl9pPr>
          </a:lstStyle>
          <a:p>
            <a:pPr lvl="0"/>
            <a:r>
              <a:rPr lang="en-US"/>
              <a:t>Click to edit Master text styles</a:t>
            </a:r>
          </a:p>
        </p:txBody>
      </p:sp>
      <p:sp>
        <p:nvSpPr>
          <p:cNvPr id="5" name="Date Placeholder 4"/>
          <p:cNvSpPr>
            <a:spLocks noGrp="1"/>
          </p:cNvSpPr>
          <p:nvPr>
            <p:ph type="dt" sz="half" idx="10"/>
          </p:nvPr>
        </p:nvSpPr>
        <p:spPr/>
        <p:txBody>
          <a:bodyPr/>
          <a:lstStyle/>
          <a:p>
            <a:fld id="{F5265383-7EE9-7742-BA38-595B669EF68A}" type="datetimeFigureOut">
              <a:rPr lang="tr-TR" smtClean="0"/>
              <a:t>30.03.2022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28E7139-243E-554E-B1DB-24326C49FF5C}" type="slidenum">
              <a:rPr lang="tr-TR" smtClean="0"/>
              <a:t>‹#›</a:t>
            </a:fld>
            <a:endParaRPr lang="tr-TR"/>
          </a:p>
        </p:txBody>
      </p:sp>
    </p:spTree>
    <p:extLst>
      <p:ext uri="{BB962C8B-B14F-4D97-AF65-F5344CB8AC3E}">
        <p14:creationId xmlns:p14="http://schemas.microsoft.com/office/powerpoint/2010/main" val="2477050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76291" y="730251"/>
            <a:ext cx="21029831" cy="265112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676291" y="3651250"/>
            <a:ext cx="21029831" cy="87026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676291" y="12712701"/>
            <a:ext cx="5486043" cy="730250"/>
          </a:xfrm>
          <a:prstGeom prst="rect">
            <a:avLst/>
          </a:prstGeom>
        </p:spPr>
        <p:txBody>
          <a:bodyPr vert="horz" lIns="91440" tIns="45720" rIns="91440" bIns="45720" rtlCol="0" anchor="ctr"/>
          <a:lstStyle>
            <a:lvl1pPr algn="l">
              <a:defRPr sz="2400">
                <a:solidFill>
                  <a:schemeClr val="tx1">
                    <a:tint val="75000"/>
                  </a:schemeClr>
                </a:solidFill>
              </a:defRPr>
            </a:lvl1pPr>
          </a:lstStyle>
          <a:p>
            <a:fld id="{F5265383-7EE9-7742-BA38-595B669EF68A}" type="datetimeFigureOut">
              <a:rPr lang="tr-TR" smtClean="0"/>
              <a:t>30.03.2022</a:t>
            </a:fld>
            <a:endParaRPr lang="tr-TR"/>
          </a:p>
        </p:txBody>
      </p:sp>
      <p:sp>
        <p:nvSpPr>
          <p:cNvPr id="5" name="Footer Placeholder 4"/>
          <p:cNvSpPr>
            <a:spLocks noGrp="1"/>
          </p:cNvSpPr>
          <p:nvPr>
            <p:ph type="ftr" sz="quarter" idx="3"/>
          </p:nvPr>
        </p:nvSpPr>
        <p:spPr>
          <a:xfrm>
            <a:off x="8076675" y="12712701"/>
            <a:ext cx="8229064" cy="730250"/>
          </a:xfrm>
          <a:prstGeom prst="rect">
            <a:avLst/>
          </a:prstGeom>
        </p:spPr>
        <p:txBody>
          <a:bodyPr vert="horz" lIns="91440" tIns="45720" rIns="91440" bIns="45720" rtlCol="0" anchor="ctr"/>
          <a:lstStyle>
            <a:lvl1pPr algn="ctr">
              <a:defRPr sz="24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17220079" y="12712701"/>
            <a:ext cx="5486043" cy="730250"/>
          </a:xfrm>
          <a:prstGeom prst="rect">
            <a:avLst/>
          </a:prstGeom>
        </p:spPr>
        <p:txBody>
          <a:bodyPr vert="horz" lIns="91440" tIns="45720" rIns="91440" bIns="45720" rtlCol="0" anchor="ctr"/>
          <a:lstStyle>
            <a:lvl1pPr algn="r">
              <a:defRPr sz="2400">
                <a:solidFill>
                  <a:schemeClr val="tx1">
                    <a:tint val="75000"/>
                  </a:schemeClr>
                </a:solidFill>
              </a:defRPr>
            </a:lvl1pPr>
          </a:lstStyle>
          <a:p>
            <a:fld id="{628E7139-243E-554E-B1DB-24326C49FF5C}" type="slidenum">
              <a:rPr lang="tr-TR" smtClean="0"/>
              <a:t>‹#›</a:t>
            </a:fld>
            <a:endParaRPr lang="tr-TR"/>
          </a:p>
        </p:txBody>
      </p:sp>
    </p:spTree>
    <p:extLst>
      <p:ext uri="{BB962C8B-B14F-4D97-AF65-F5344CB8AC3E}">
        <p14:creationId xmlns:p14="http://schemas.microsoft.com/office/powerpoint/2010/main" val="319070085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828709" rtl="0" eaLnBrk="1" latinLnBrk="0" hangingPunct="1">
        <a:lnSpc>
          <a:spcPct val="90000"/>
        </a:lnSpc>
        <a:spcBef>
          <a:spcPct val="0"/>
        </a:spcBef>
        <a:buNone/>
        <a:defRPr sz="8800" kern="1200">
          <a:solidFill>
            <a:schemeClr val="tx1"/>
          </a:solidFill>
          <a:latin typeface="+mj-lt"/>
          <a:ea typeface="+mj-ea"/>
          <a:cs typeface="+mj-cs"/>
        </a:defRPr>
      </a:lvl1pPr>
    </p:titleStyle>
    <p:body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2 Alt Başlık">
            <a:extLst>
              <a:ext uri="{FF2B5EF4-FFF2-40B4-BE49-F238E27FC236}">
                <a16:creationId xmlns:a16="http://schemas.microsoft.com/office/drawing/2014/main" id="{34879695-6930-C544-948B-89FEA8A96C07}"/>
              </a:ext>
            </a:extLst>
          </p:cNvPr>
          <p:cNvSpPr>
            <a:spLocks noGrp="1"/>
          </p:cNvSpPr>
          <p:nvPr>
            <p:ph type="subTitle" idx="1"/>
          </p:nvPr>
        </p:nvSpPr>
        <p:spPr>
          <a:xfrm>
            <a:off x="8261561" y="6894746"/>
            <a:ext cx="14531896" cy="2716619"/>
          </a:xfrm>
        </p:spPr>
        <p:txBody>
          <a:bodyPr>
            <a:noAutofit/>
          </a:bodyPr>
          <a:lstStyle/>
          <a:p>
            <a:r>
              <a:rPr lang="tr-TR" sz="6000" b="1" dirty="0">
                <a:cs typeface="Times New Roman" panose="02020603050405020304" pitchFamily="18" charset="0"/>
              </a:rPr>
              <a:t>PSİKOEĞİTİM ÇALIŞMASI</a:t>
            </a:r>
          </a:p>
          <a:p>
            <a:r>
              <a:rPr lang="tr-TR" sz="6000" b="1" dirty="0">
                <a:cs typeface="Times New Roman" panose="02020603050405020304" pitchFamily="18" charset="0"/>
              </a:rPr>
              <a:t>AİLE BİLGİLENDİRME OTURUMU</a:t>
            </a:r>
          </a:p>
          <a:p>
            <a:endParaRPr lang="tr-TR" sz="6000" b="1" dirty="0">
              <a:cs typeface="Times New Roman" panose="02020603050405020304" pitchFamily="18" charset="0"/>
            </a:endParaRPr>
          </a:p>
        </p:txBody>
      </p:sp>
      <p:sp>
        <p:nvSpPr>
          <p:cNvPr id="6" name="TextBox 5">
            <a:extLst>
              <a:ext uri="{FF2B5EF4-FFF2-40B4-BE49-F238E27FC236}">
                <a16:creationId xmlns:a16="http://schemas.microsoft.com/office/drawing/2014/main" id="{C74553C6-89BA-0244-9734-8598D8941960}"/>
              </a:ext>
            </a:extLst>
          </p:cNvPr>
          <p:cNvSpPr txBox="1"/>
          <p:nvPr/>
        </p:nvSpPr>
        <p:spPr>
          <a:xfrm>
            <a:off x="8992688" y="3525947"/>
            <a:ext cx="13069643" cy="2831544"/>
          </a:xfrm>
          <a:prstGeom prst="rect">
            <a:avLst/>
          </a:prstGeom>
          <a:noFill/>
        </p:spPr>
        <p:txBody>
          <a:bodyPr wrap="square" rtlCol="0">
            <a:spAutoFit/>
          </a:bodyPr>
          <a:lstStyle/>
          <a:p>
            <a:pPr algn="ctr"/>
            <a:r>
              <a:rPr lang="tr-TR" sz="10600" b="1" dirty="0">
                <a:cs typeface="Times New Roman" panose="02020603050405020304" pitchFamily="18" charset="0"/>
              </a:rPr>
              <a:t>PSİKOSOSYAL DESTEK</a:t>
            </a:r>
            <a:r>
              <a:rPr lang="tr-TR" sz="7200" b="1" dirty="0">
                <a:cs typeface="Times New Roman" panose="02020603050405020304" pitchFamily="18" charset="0"/>
              </a:rPr>
              <a:t/>
            </a:r>
            <a:br>
              <a:rPr lang="tr-TR" sz="7200" b="1" dirty="0">
                <a:cs typeface="Times New Roman" panose="02020603050405020304" pitchFamily="18" charset="0"/>
              </a:rPr>
            </a:br>
            <a:r>
              <a:rPr lang="tr-TR" sz="7200" b="1" dirty="0">
                <a:cs typeface="Times New Roman" panose="02020603050405020304" pitchFamily="18" charset="0"/>
              </a:rPr>
              <a:t>(Salgın Hastalık)</a:t>
            </a:r>
            <a:endParaRPr lang="tr-TR" sz="7200" dirty="0"/>
          </a:p>
        </p:txBody>
      </p:sp>
    </p:spTree>
    <p:extLst>
      <p:ext uri="{BB962C8B-B14F-4D97-AF65-F5344CB8AC3E}">
        <p14:creationId xmlns:p14="http://schemas.microsoft.com/office/powerpoint/2010/main" val="22456842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694A5C-D440-D343-A832-65A2FDF65A21}"/>
              </a:ext>
            </a:extLst>
          </p:cNvPr>
          <p:cNvSpPr>
            <a:spLocks noGrp="1"/>
          </p:cNvSpPr>
          <p:nvPr>
            <p:ph idx="1"/>
          </p:nvPr>
        </p:nvSpPr>
        <p:spPr>
          <a:xfrm>
            <a:off x="1676292" y="3242487"/>
            <a:ext cx="17972676" cy="7134890"/>
          </a:xfrm>
        </p:spPr>
        <p:txBody>
          <a:bodyPr>
            <a:normAutofit fontScale="92500"/>
          </a:bodyPr>
          <a:lstStyle/>
          <a:p>
            <a:pPr marL="342900" lvl="0" indent="-342900">
              <a:lnSpc>
                <a:spcPct val="150000"/>
              </a:lnSpc>
              <a:buClr>
                <a:srgbClr val="FF0000"/>
              </a:buClr>
              <a:buFont typeface="Symbol" panose="05050102010706020507" pitchFamily="18" charset="2"/>
              <a:buChar char=""/>
            </a:pPr>
            <a:r>
              <a:rPr lang="tr-TR" sz="5400" dirty="0">
                <a:solidFill>
                  <a:prstClr val="black"/>
                </a:solidFill>
                <a:ea typeface="Calibri" panose="020F0502020204030204" pitchFamily="34" charset="0"/>
                <a:cs typeface="Times New Roman" pitchFamily="18" charset="0"/>
              </a:rPr>
              <a:t>Kaybolan güvenlik ve güvende hissetme eksikliği (örneğin, barınma ve gıda güvensizliği, artan şiddet ve çevrimiçi zararlara maruz kalma, fiziksel hastalık tehdidi ve gelecek için belirsizlik)</a:t>
            </a:r>
          </a:p>
          <a:p>
            <a:pPr marL="342900" lvl="1" indent="-342900">
              <a:lnSpc>
                <a:spcPct val="150000"/>
              </a:lnSpc>
              <a:buClr>
                <a:srgbClr val="FF0000"/>
              </a:buClr>
              <a:buFont typeface="Symbol" panose="05050102010706020507" pitchFamily="18" charset="2"/>
              <a:buChar char=""/>
            </a:pPr>
            <a:r>
              <a:rPr lang="tr-TR" sz="5400" dirty="0">
                <a:cs typeface="Times New Roman" pitchFamily="18" charset="0"/>
              </a:rPr>
              <a:t>Salgın hastalığa bağlı yaşanan kayıplar (bir yakının ölümü, iş kaybı…) ve kayıp sonrası ritüellerin (cenaze defin işlemleri, taziye, sosyal destek) farklılık göstermesi yas sürecini etkilemektedir.</a:t>
            </a:r>
          </a:p>
        </p:txBody>
      </p:sp>
      <p:sp>
        <p:nvSpPr>
          <p:cNvPr id="5" name="TextBox 6">
            <a:extLst>
              <a:ext uri="{FF2B5EF4-FFF2-40B4-BE49-F238E27FC236}">
                <a16:creationId xmlns:a16="http://schemas.microsoft.com/office/drawing/2014/main" id="{2908C009-7540-B641-B1CE-BA39C1F9CE69}"/>
              </a:ext>
            </a:extLst>
          </p:cNvPr>
          <p:cNvSpPr txBox="1"/>
          <p:nvPr/>
        </p:nvSpPr>
        <p:spPr>
          <a:xfrm>
            <a:off x="674915" y="76200"/>
            <a:ext cx="8621485"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SALGIN DÖNEMİNDE KARŞILAŞILAN ZORLUKLAR</a:t>
            </a:r>
          </a:p>
        </p:txBody>
      </p:sp>
    </p:spTree>
    <p:extLst>
      <p:ext uri="{BB962C8B-B14F-4D97-AF65-F5344CB8AC3E}">
        <p14:creationId xmlns:p14="http://schemas.microsoft.com/office/powerpoint/2010/main" val="2688595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74553C6-89BA-0244-9734-8598D8941960}"/>
              </a:ext>
            </a:extLst>
          </p:cNvPr>
          <p:cNvSpPr txBox="1"/>
          <p:nvPr/>
        </p:nvSpPr>
        <p:spPr>
          <a:xfrm>
            <a:off x="7188620" y="4183595"/>
            <a:ext cx="16196673" cy="4154984"/>
          </a:xfrm>
          <a:prstGeom prst="rect">
            <a:avLst/>
          </a:prstGeom>
          <a:noFill/>
        </p:spPr>
        <p:txBody>
          <a:bodyPr wrap="square" rtlCol="0">
            <a:spAutoFit/>
          </a:bodyPr>
          <a:lstStyle/>
          <a:p>
            <a:r>
              <a:rPr lang="tr-TR" altLang="tr-TR" sz="6600" b="1" dirty="0">
                <a:cs typeface="Times New Roman" panose="02020603050405020304" pitchFamily="18" charset="0"/>
              </a:rPr>
              <a:t>Çocuğunuza yardımcı olmadan </a:t>
            </a:r>
          </a:p>
          <a:p>
            <a:r>
              <a:rPr lang="tr-TR" altLang="tr-TR" sz="6600" b="1" dirty="0">
                <a:cs typeface="Times New Roman" panose="02020603050405020304" pitchFamily="18" charset="0"/>
              </a:rPr>
              <a:t>önce unutmayın; sizler de bu süreçte</a:t>
            </a:r>
          </a:p>
          <a:p>
            <a:r>
              <a:rPr lang="tr-TR" altLang="tr-TR" sz="6600" b="1" dirty="0">
                <a:cs typeface="Times New Roman" panose="02020603050405020304" pitchFamily="18" charset="0"/>
              </a:rPr>
              <a:t>etkilendiniz ve bu süreç sizin için de </a:t>
            </a:r>
          </a:p>
          <a:p>
            <a:r>
              <a:rPr lang="tr-TR" altLang="tr-TR" sz="6600" b="1" dirty="0">
                <a:cs typeface="Times New Roman" panose="02020603050405020304" pitchFamily="18" charset="0"/>
              </a:rPr>
              <a:t>zorlayıcı olmuş olabilir.</a:t>
            </a:r>
            <a:endParaRPr lang="tr-TR" sz="6600" b="1" dirty="0">
              <a:cs typeface="Times New Roman" panose="02020603050405020304" pitchFamily="18" charset="0"/>
            </a:endParaRPr>
          </a:p>
        </p:txBody>
      </p:sp>
    </p:spTree>
    <p:extLst>
      <p:ext uri="{BB962C8B-B14F-4D97-AF65-F5344CB8AC3E}">
        <p14:creationId xmlns:p14="http://schemas.microsoft.com/office/powerpoint/2010/main" val="39998308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74553C6-89BA-0244-9734-8598D8941960}"/>
              </a:ext>
            </a:extLst>
          </p:cNvPr>
          <p:cNvSpPr txBox="1"/>
          <p:nvPr/>
        </p:nvSpPr>
        <p:spPr>
          <a:xfrm>
            <a:off x="8908856" y="4706337"/>
            <a:ext cx="11103428" cy="3785652"/>
          </a:xfrm>
          <a:prstGeom prst="rect">
            <a:avLst/>
          </a:prstGeom>
          <a:noFill/>
        </p:spPr>
        <p:txBody>
          <a:bodyPr wrap="square" rtlCol="0">
            <a:spAutoFit/>
          </a:bodyPr>
          <a:lstStyle/>
          <a:p>
            <a:r>
              <a:rPr lang="tr-TR" sz="8000" b="1" dirty="0">
                <a:cs typeface="Times New Roman" panose="02020603050405020304" pitchFamily="18" charset="0"/>
              </a:rPr>
              <a:t>Salgın Hastalığına Bağlı Olarak Yetişkinlerde </a:t>
            </a:r>
          </a:p>
          <a:p>
            <a:r>
              <a:rPr lang="tr-TR" sz="8000" b="1" dirty="0">
                <a:cs typeface="Times New Roman" panose="02020603050405020304" pitchFamily="18" charset="0"/>
              </a:rPr>
              <a:t>Görülebilecek Tepkiler </a:t>
            </a:r>
            <a:endParaRPr lang="tr-TR" sz="8000" dirty="0">
              <a:cs typeface="Times New Roman" panose="02020603050405020304" pitchFamily="18" charset="0"/>
            </a:endParaRPr>
          </a:p>
        </p:txBody>
      </p:sp>
    </p:spTree>
    <p:extLst>
      <p:ext uri="{BB962C8B-B14F-4D97-AF65-F5344CB8AC3E}">
        <p14:creationId xmlns:p14="http://schemas.microsoft.com/office/powerpoint/2010/main" val="12611095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694A5C-D440-D343-A832-65A2FDF65A21}"/>
              </a:ext>
            </a:extLst>
          </p:cNvPr>
          <p:cNvSpPr>
            <a:spLocks noGrp="1"/>
          </p:cNvSpPr>
          <p:nvPr>
            <p:ph idx="1"/>
          </p:nvPr>
        </p:nvSpPr>
        <p:spPr>
          <a:xfrm>
            <a:off x="1676292" y="3093632"/>
            <a:ext cx="13889774" cy="8702676"/>
          </a:xfrm>
        </p:spPr>
        <p:txBody>
          <a:bodyPr>
            <a:normAutofit/>
          </a:bodyPr>
          <a:lstStyle/>
          <a:p>
            <a:pPr marL="471170" indent="-471170">
              <a:lnSpc>
                <a:spcPct val="100000"/>
              </a:lnSpc>
              <a:buClr>
                <a:srgbClr val="FF0000"/>
              </a:buClr>
              <a:defRPr sz="3800"/>
            </a:pPr>
            <a:r>
              <a:rPr lang="tr-TR" sz="5400" dirty="0">
                <a:cs typeface="Times New Roman" panose="02020603050405020304" pitchFamily="18" charset="0"/>
              </a:rPr>
              <a:t>Yorgunluk, bitkinlik,</a:t>
            </a:r>
          </a:p>
          <a:p>
            <a:pPr marL="471170" indent="-471170">
              <a:lnSpc>
                <a:spcPct val="100000"/>
              </a:lnSpc>
              <a:buClr>
                <a:srgbClr val="FF0000"/>
              </a:buClr>
              <a:defRPr sz="3800"/>
            </a:pPr>
            <a:r>
              <a:rPr lang="tr-TR" sz="5400" dirty="0">
                <a:cs typeface="Times New Roman" panose="02020603050405020304" pitchFamily="18" charset="0"/>
              </a:rPr>
              <a:t>Uyku düzensizliği</a:t>
            </a:r>
          </a:p>
          <a:p>
            <a:pPr marL="471170" indent="-471170">
              <a:lnSpc>
                <a:spcPct val="100000"/>
              </a:lnSpc>
              <a:buClr>
                <a:srgbClr val="FF0000"/>
              </a:buClr>
              <a:defRPr sz="3800"/>
            </a:pPr>
            <a:r>
              <a:rPr lang="tr-TR" sz="5400" dirty="0">
                <a:cs typeface="Times New Roman" panose="02020603050405020304" pitchFamily="18" charset="0"/>
              </a:rPr>
              <a:t>Tıbbi bir nedene dayanmayan bedensel yakınmalar</a:t>
            </a:r>
          </a:p>
          <a:p>
            <a:pPr marL="471170" indent="-471170">
              <a:lnSpc>
                <a:spcPct val="100000"/>
              </a:lnSpc>
              <a:buClr>
                <a:srgbClr val="FF0000"/>
              </a:buClr>
              <a:defRPr sz="3800"/>
            </a:pPr>
            <a:r>
              <a:rPr lang="tr-TR" sz="5400" dirty="0">
                <a:cs typeface="Times New Roman" panose="02020603050405020304" pitchFamily="18" charset="0"/>
              </a:rPr>
              <a:t>Bağışıklık sisteminin bozulması</a:t>
            </a:r>
          </a:p>
          <a:p>
            <a:pPr marL="471170" indent="-471170">
              <a:lnSpc>
                <a:spcPct val="100000"/>
              </a:lnSpc>
              <a:buClr>
                <a:srgbClr val="FF0000"/>
              </a:buClr>
              <a:defRPr sz="3800"/>
            </a:pPr>
            <a:r>
              <a:rPr lang="tr-TR" sz="5400" dirty="0">
                <a:cs typeface="Times New Roman" panose="02020603050405020304" pitchFamily="18" charset="0"/>
              </a:rPr>
              <a:t>İştahta artma veya azalma</a:t>
            </a:r>
          </a:p>
          <a:p>
            <a:pPr marL="471170" indent="-471170">
              <a:lnSpc>
                <a:spcPct val="100000"/>
              </a:lnSpc>
              <a:buClr>
                <a:srgbClr val="FF0000"/>
              </a:buClr>
              <a:defRPr sz="3800"/>
            </a:pPr>
            <a:r>
              <a:rPr lang="tr-TR" sz="5400" dirty="0">
                <a:cs typeface="Times New Roman" panose="02020603050405020304" pitchFamily="18" charset="0"/>
              </a:rPr>
              <a:t>Aşırı </a:t>
            </a:r>
            <a:r>
              <a:rPr lang="tr-TR" sz="5400" dirty="0" err="1">
                <a:cs typeface="Times New Roman" panose="02020603050405020304" pitchFamily="18" charset="0"/>
              </a:rPr>
              <a:t>uyarılmışlık</a:t>
            </a:r>
            <a:r>
              <a:rPr lang="tr-TR" sz="5400" dirty="0">
                <a:cs typeface="Times New Roman" panose="02020603050405020304" pitchFamily="18" charset="0"/>
              </a:rPr>
              <a:t> (kalp atışında artış, nefes almada güçlük, terleme vb.)</a:t>
            </a:r>
          </a:p>
        </p:txBody>
      </p:sp>
      <p:sp>
        <p:nvSpPr>
          <p:cNvPr id="5" name="TextBox 6">
            <a:extLst>
              <a:ext uri="{FF2B5EF4-FFF2-40B4-BE49-F238E27FC236}">
                <a16:creationId xmlns:a16="http://schemas.microsoft.com/office/drawing/2014/main" id="{2908C009-7540-B641-B1CE-BA39C1F9CE69}"/>
              </a:ext>
            </a:extLst>
          </p:cNvPr>
          <p:cNvSpPr txBox="1"/>
          <p:nvPr/>
        </p:nvSpPr>
        <p:spPr>
          <a:xfrm>
            <a:off x="674915" y="76200"/>
            <a:ext cx="11103428"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Yetişkinlerde Görülebilecek </a:t>
            </a:r>
          </a:p>
          <a:p>
            <a:r>
              <a:rPr lang="tr-TR" sz="4800" b="1" dirty="0">
                <a:solidFill>
                  <a:schemeClr val="bg1"/>
                </a:solidFill>
                <a:cs typeface="Times New Roman" panose="02020603050405020304" pitchFamily="18" charset="0"/>
              </a:rPr>
              <a:t>FİZYOLOJİK TEPKİLER</a:t>
            </a:r>
          </a:p>
        </p:txBody>
      </p:sp>
    </p:spTree>
    <p:extLst>
      <p:ext uri="{BB962C8B-B14F-4D97-AF65-F5344CB8AC3E}">
        <p14:creationId xmlns:p14="http://schemas.microsoft.com/office/powerpoint/2010/main" val="33615581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694A5C-D440-D343-A832-65A2FDF65A21}"/>
              </a:ext>
            </a:extLst>
          </p:cNvPr>
          <p:cNvSpPr>
            <a:spLocks noGrp="1"/>
          </p:cNvSpPr>
          <p:nvPr>
            <p:ph idx="1"/>
          </p:nvPr>
        </p:nvSpPr>
        <p:spPr>
          <a:xfrm>
            <a:off x="1676291" y="2203450"/>
            <a:ext cx="21029831" cy="9607550"/>
          </a:xfrm>
        </p:spPr>
        <p:txBody>
          <a:bodyPr>
            <a:noAutofit/>
          </a:bodyPr>
          <a:lstStyle/>
          <a:p>
            <a:pPr marL="471170" indent="-471170">
              <a:lnSpc>
                <a:spcPct val="100000"/>
              </a:lnSpc>
              <a:buClr>
                <a:srgbClr val="FF0000"/>
              </a:buClr>
              <a:defRPr sz="3800"/>
            </a:pPr>
            <a:r>
              <a:rPr lang="tr-TR" sz="5400" dirty="0">
                <a:cs typeface="Times New Roman" panose="02020603050405020304" pitchFamily="18" charset="0"/>
              </a:rPr>
              <a:t>Şok</a:t>
            </a:r>
          </a:p>
          <a:p>
            <a:pPr marL="471170" indent="-471170">
              <a:lnSpc>
                <a:spcPct val="100000"/>
              </a:lnSpc>
              <a:buClr>
                <a:srgbClr val="FF0000"/>
              </a:buClr>
              <a:defRPr sz="3800"/>
            </a:pPr>
            <a:r>
              <a:rPr lang="tr-TR" sz="5400" dirty="0">
                <a:cs typeface="Times New Roman" panose="02020603050405020304" pitchFamily="18" charset="0"/>
              </a:rPr>
              <a:t>Korku ve kaygılar (gelecek kaygısı)</a:t>
            </a:r>
          </a:p>
          <a:p>
            <a:pPr marL="471170" indent="-471170">
              <a:lnSpc>
                <a:spcPct val="100000"/>
              </a:lnSpc>
              <a:buClr>
                <a:srgbClr val="FF0000"/>
              </a:buClr>
              <a:defRPr sz="3800"/>
            </a:pPr>
            <a:r>
              <a:rPr lang="tr-TR" sz="5400" dirty="0">
                <a:cs typeface="Times New Roman" panose="02020603050405020304" pitchFamily="18" charset="0"/>
              </a:rPr>
              <a:t>Öfke, gerginlik, sinirlilik, huzursuzluk</a:t>
            </a:r>
          </a:p>
          <a:p>
            <a:pPr marL="471170" indent="-471170">
              <a:lnSpc>
                <a:spcPct val="100000"/>
              </a:lnSpc>
              <a:buClr>
                <a:srgbClr val="FF0000"/>
              </a:buClr>
              <a:defRPr sz="3800"/>
            </a:pPr>
            <a:r>
              <a:rPr lang="tr-TR" sz="5400" dirty="0">
                <a:cs typeface="Times New Roman" panose="02020603050405020304" pitchFamily="18" charset="0"/>
              </a:rPr>
              <a:t>Umutsuzluk, çaresizlik, çökkünlük</a:t>
            </a:r>
          </a:p>
          <a:p>
            <a:pPr marL="471170" indent="-471170">
              <a:lnSpc>
                <a:spcPct val="100000"/>
              </a:lnSpc>
              <a:buClr>
                <a:srgbClr val="FF0000"/>
              </a:buClr>
              <a:defRPr sz="3800"/>
            </a:pPr>
            <a:r>
              <a:rPr lang="tr-TR" sz="5400" dirty="0">
                <a:cs typeface="Times New Roman" panose="02020603050405020304" pitchFamily="18" charset="0"/>
              </a:rPr>
              <a:t>Suçluluk, pişmanlık</a:t>
            </a:r>
          </a:p>
          <a:p>
            <a:pPr marL="471170" indent="-471170">
              <a:lnSpc>
                <a:spcPct val="100000"/>
              </a:lnSpc>
              <a:buClr>
                <a:srgbClr val="FF0000"/>
              </a:buClr>
              <a:defRPr sz="3800"/>
            </a:pPr>
            <a:r>
              <a:rPr lang="tr-TR" sz="5400" dirty="0">
                <a:cs typeface="Times New Roman" panose="02020603050405020304" pitchFamily="18" charset="0"/>
              </a:rPr>
              <a:t>Duygusal hissizlik, donukluk</a:t>
            </a:r>
          </a:p>
          <a:p>
            <a:pPr marL="471170" indent="-471170">
              <a:lnSpc>
                <a:spcPct val="100000"/>
              </a:lnSpc>
              <a:buClr>
                <a:srgbClr val="FF0000"/>
              </a:buClr>
              <a:defRPr sz="3800"/>
            </a:pPr>
            <a:r>
              <a:rPr lang="tr-TR" sz="5400" dirty="0">
                <a:cs typeface="Times New Roman" panose="02020603050405020304" pitchFamily="18" charset="0"/>
              </a:rPr>
              <a:t>Kontrolü kaybetme kaygısı</a:t>
            </a:r>
          </a:p>
          <a:p>
            <a:pPr marL="471170" indent="-471170">
              <a:lnSpc>
                <a:spcPct val="100000"/>
              </a:lnSpc>
              <a:buClr>
                <a:srgbClr val="FF0000"/>
              </a:buClr>
              <a:defRPr sz="3800"/>
            </a:pPr>
            <a:r>
              <a:rPr lang="tr-TR" sz="5400" dirty="0">
                <a:cs typeface="Times New Roman" panose="02020603050405020304" pitchFamily="18" charset="0"/>
              </a:rPr>
              <a:t>Anlaşılamama</a:t>
            </a:r>
          </a:p>
          <a:p>
            <a:pPr marL="471170" indent="-471170">
              <a:lnSpc>
                <a:spcPct val="100000"/>
              </a:lnSpc>
              <a:buClr>
                <a:srgbClr val="FF0000"/>
              </a:buClr>
              <a:defRPr sz="3800"/>
            </a:pPr>
            <a:r>
              <a:rPr lang="tr-TR" sz="5400" dirty="0">
                <a:cs typeface="Times New Roman" panose="02020603050405020304" pitchFamily="18" charset="0"/>
              </a:rPr>
              <a:t>Günlük aktivitelerden zevk alamama</a:t>
            </a:r>
          </a:p>
        </p:txBody>
      </p:sp>
      <p:sp>
        <p:nvSpPr>
          <p:cNvPr id="5" name="TextBox 6">
            <a:extLst>
              <a:ext uri="{FF2B5EF4-FFF2-40B4-BE49-F238E27FC236}">
                <a16:creationId xmlns:a16="http://schemas.microsoft.com/office/drawing/2014/main" id="{2908C009-7540-B641-B1CE-BA39C1F9CE69}"/>
              </a:ext>
            </a:extLst>
          </p:cNvPr>
          <p:cNvSpPr txBox="1"/>
          <p:nvPr/>
        </p:nvSpPr>
        <p:spPr>
          <a:xfrm>
            <a:off x="674915" y="76200"/>
            <a:ext cx="11103428"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Yetişkinlerde Görülebilecek </a:t>
            </a:r>
          </a:p>
          <a:p>
            <a:r>
              <a:rPr lang="tr-TR" sz="4800" b="1" dirty="0">
                <a:solidFill>
                  <a:schemeClr val="bg1"/>
                </a:solidFill>
                <a:cs typeface="Times New Roman" panose="02020603050405020304" pitchFamily="18" charset="0"/>
              </a:rPr>
              <a:t>DUYGUSAL TEPKİLER</a:t>
            </a:r>
          </a:p>
        </p:txBody>
      </p:sp>
    </p:spTree>
    <p:extLst>
      <p:ext uri="{BB962C8B-B14F-4D97-AF65-F5344CB8AC3E}">
        <p14:creationId xmlns:p14="http://schemas.microsoft.com/office/powerpoint/2010/main" val="17383633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694A5C-D440-D343-A832-65A2FDF65A21}"/>
              </a:ext>
            </a:extLst>
          </p:cNvPr>
          <p:cNvSpPr>
            <a:spLocks noGrp="1"/>
          </p:cNvSpPr>
          <p:nvPr>
            <p:ph idx="1"/>
          </p:nvPr>
        </p:nvSpPr>
        <p:spPr>
          <a:xfrm>
            <a:off x="1676291" y="2650018"/>
            <a:ext cx="21029831" cy="9607550"/>
          </a:xfrm>
        </p:spPr>
        <p:txBody>
          <a:bodyPr>
            <a:noAutofit/>
          </a:bodyPr>
          <a:lstStyle/>
          <a:p>
            <a:pPr marL="471170" indent="-471170">
              <a:lnSpc>
                <a:spcPct val="100000"/>
              </a:lnSpc>
              <a:buClr>
                <a:srgbClr val="FF0000"/>
              </a:buClr>
              <a:defRPr sz="3800"/>
            </a:pPr>
            <a:r>
              <a:rPr lang="tr-TR" sz="5400" dirty="0">
                <a:cs typeface="Times New Roman" panose="02020603050405020304" pitchFamily="18" charset="0"/>
              </a:rPr>
              <a:t>Odaklanma güçlüğü</a:t>
            </a:r>
          </a:p>
          <a:p>
            <a:pPr marL="471170" indent="-471170">
              <a:lnSpc>
                <a:spcPct val="100000"/>
              </a:lnSpc>
              <a:buClr>
                <a:srgbClr val="FF0000"/>
              </a:buClr>
              <a:defRPr sz="3800"/>
            </a:pPr>
            <a:r>
              <a:rPr lang="tr-TR" sz="5400" dirty="0">
                <a:cs typeface="Times New Roman" panose="02020603050405020304" pitchFamily="18" charset="0"/>
              </a:rPr>
              <a:t>Karar verme güçlüğü</a:t>
            </a:r>
          </a:p>
          <a:p>
            <a:pPr marL="471170" indent="-471170">
              <a:lnSpc>
                <a:spcPct val="100000"/>
              </a:lnSpc>
              <a:buClr>
                <a:srgbClr val="FF0000"/>
              </a:buClr>
              <a:defRPr sz="3800"/>
            </a:pPr>
            <a:r>
              <a:rPr lang="tr-TR" sz="5400" dirty="0">
                <a:cs typeface="Times New Roman" panose="02020603050405020304" pitchFamily="18" charset="0"/>
              </a:rPr>
              <a:t>Hatırlama güçlüğü</a:t>
            </a:r>
          </a:p>
          <a:p>
            <a:pPr marL="471170" indent="-471170">
              <a:lnSpc>
                <a:spcPct val="100000"/>
              </a:lnSpc>
              <a:buClr>
                <a:srgbClr val="FF0000"/>
              </a:buClr>
              <a:defRPr sz="3800"/>
            </a:pPr>
            <a:r>
              <a:rPr lang="tr-TR" sz="5400" dirty="0">
                <a:cs typeface="Times New Roman" panose="02020603050405020304" pitchFamily="18" charset="0"/>
              </a:rPr>
              <a:t>Aklın karışması</a:t>
            </a:r>
          </a:p>
          <a:p>
            <a:pPr marL="471170" indent="-471170">
              <a:lnSpc>
                <a:spcPct val="100000"/>
              </a:lnSpc>
              <a:buClr>
                <a:srgbClr val="FF0000"/>
              </a:buClr>
              <a:defRPr sz="3800"/>
            </a:pPr>
            <a:r>
              <a:rPr lang="tr-TR" sz="5400" dirty="0">
                <a:cs typeface="Times New Roman" panose="02020603050405020304" pitchFamily="18" charset="0"/>
              </a:rPr>
              <a:t>Zaman kavramının algılanmasındaki değişiklikler</a:t>
            </a:r>
          </a:p>
          <a:p>
            <a:pPr marL="471170" indent="-471170">
              <a:lnSpc>
                <a:spcPct val="100000"/>
              </a:lnSpc>
              <a:buClr>
                <a:srgbClr val="FF0000"/>
              </a:buClr>
              <a:defRPr sz="3800"/>
            </a:pPr>
            <a:r>
              <a:rPr lang="tr-TR" sz="5400" dirty="0">
                <a:cs typeface="Times New Roman" panose="02020603050405020304" pitchFamily="18" charset="0"/>
              </a:rPr>
              <a:t>Rahatsız edici ve tekrarlayıcı, takıntılı düşünceler/ anılar</a:t>
            </a:r>
          </a:p>
          <a:p>
            <a:pPr marL="471170" indent="-471170">
              <a:lnSpc>
                <a:spcPct val="100000"/>
              </a:lnSpc>
              <a:buClr>
                <a:srgbClr val="FF0000"/>
              </a:buClr>
              <a:defRPr sz="3800"/>
            </a:pPr>
            <a:r>
              <a:rPr lang="tr-TR" sz="5400" dirty="0">
                <a:cs typeface="Times New Roman" panose="02020603050405020304" pitchFamily="18" charset="0"/>
              </a:rPr>
              <a:t>Kendini suçlama</a:t>
            </a:r>
          </a:p>
        </p:txBody>
      </p:sp>
      <p:sp>
        <p:nvSpPr>
          <p:cNvPr id="5" name="TextBox 6">
            <a:extLst>
              <a:ext uri="{FF2B5EF4-FFF2-40B4-BE49-F238E27FC236}">
                <a16:creationId xmlns:a16="http://schemas.microsoft.com/office/drawing/2014/main" id="{2908C009-7540-B641-B1CE-BA39C1F9CE69}"/>
              </a:ext>
            </a:extLst>
          </p:cNvPr>
          <p:cNvSpPr txBox="1"/>
          <p:nvPr/>
        </p:nvSpPr>
        <p:spPr>
          <a:xfrm>
            <a:off x="674915" y="76200"/>
            <a:ext cx="11103428"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Yetişkinlerde Görülebilecek </a:t>
            </a:r>
          </a:p>
          <a:p>
            <a:r>
              <a:rPr lang="tr-TR" sz="4800" b="1" dirty="0">
                <a:solidFill>
                  <a:schemeClr val="bg1"/>
                </a:solidFill>
                <a:cs typeface="Times New Roman" panose="02020603050405020304" pitchFamily="18" charset="0"/>
              </a:rPr>
              <a:t>BİLİŞSEL TEPKİLER</a:t>
            </a:r>
          </a:p>
        </p:txBody>
      </p:sp>
    </p:spTree>
    <p:extLst>
      <p:ext uri="{BB962C8B-B14F-4D97-AF65-F5344CB8AC3E}">
        <p14:creationId xmlns:p14="http://schemas.microsoft.com/office/powerpoint/2010/main" val="14611633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694A5C-D440-D343-A832-65A2FDF65A21}"/>
              </a:ext>
            </a:extLst>
          </p:cNvPr>
          <p:cNvSpPr>
            <a:spLocks noGrp="1"/>
          </p:cNvSpPr>
          <p:nvPr>
            <p:ph idx="1"/>
          </p:nvPr>
        </p:nvSpPr>
        <p:spPr>
          <a:xfrm>
            <a:off x="1080868" y="2841404"/>
            <a:ext cx="13145495" cy="5685908"/>
          </a:xfrm>
        </p:spPr>
        <p:txBody>
          <a:bodyPr>
            <a:noAutofit/>
          </a:bodyPr>
          <a:lstStyle/>
          <a:p>
            <a:pPr marL="342900" indent="-342900">
              <a:lnSpc>
                <a:spcPct val="100000"/>
              </a:lnSpc>
              <a:buClr>
                <a:srgbClr val="FF0000"/>
              </a:buClr>
              <a:defRPr/>
            </a:pPr>
            <a:r>
              <a:rPr lang="tr-TR" sz="5400" dirty="0">
                <a:cs typeface="Times New Roman" panose="02020603050405020304" pitchFamily="18" charset="0"/>
              </a:rPr>
              <a:t>İçe kapanma, kendini toplumdan soyutlama</a:t>
            </a:r>
          </a:p>
          <a:p>
            <a:pPr marL="342900" indent="-342900">
              <a:lnSpc>
                <a:spcPct val="100000"/>
              </a:lnSpc>
              <a:buClr>
                <a:srgbClr val="FF0000"/>
              </a:buClr>
              <a:defRPr/>
            </a:pPr>
            <a:r>
              <a:rPr lang="tr-TR" sz="5400" dirty="0">
                <a:cs typeface="Times New Roman" panose="02020603050405020304" pitchFamily="18" charset="0"/>
              </a:rPr>
              <a:t>İlişkilerde yaşanan çatışmaların artması</a:t>
            </a:r>
          </a:p>
          <a:p>
            <a:pPr marL="342900" indent="-342900">
              <a:lnSpc>
                <a:spcPct val="100000"/>
              </a:lnSpc>
              <a:buClr>
                <a:srgbClr val="FF0000"/>
              </a:buClr>
              <a:defRPr/>
            </a:pPr>
            <a:r>
              <a:rPr lang="tr-TR" sz="5400" dirty="0">
                <a:cs typeface="Times New Roman" panose="02020603050405020304" pitchFamily="18" charset="0"/>
              </a:rPr>
              <a:t>Mesleki sorunlar, performans düşüklüğü</a:t>
            </a:r>
          </a:p>
          <a:p>
            <a:pPr marL="342900" indent="-342900">
              <a:lnSpc>
                <a:spcPct val="100000"/>
              </a:lnSpc>
              <a:buClr>
                <a:srgbClr val="FF0000"/>
              </a:buClr>
              <a:defRPr/>
            </a:pPr>
            <a:r>
              <a:rPr lang="tr-TR" sz="5400" dirty="0">
                <a:cs typeface="Times New Roman" panose="02020603050405020304" pitchFamily="18" charset="0"/>
              </a:rPr>
              <a:t>Akrabalık ve aile ilişkilerinde bozulmalar</a:t>
            </a:r>
          </a:p>
          <a:p>
            <a:pPr marL="342900" indent="-342900">
              <a:lnSpc>
                <a:spcPct val="100000"/>
              </a:lnSpc>
              <a:buClr>
                <a:srgbClr val="FF0000"/>
              </a:buClr>
              <a:defRPr/>
            </a:pPr>
            <a:r>
              <a:rPr lang="tr-TR" sz="5400" dirty="0">
                <a:cs typeface="Times New Roman" panose="02020603050405020304" pitchFamily="18" charset="0"/>
              </a:rPr>
              <a:t>Okul sorunları, başarısızlık</a:t>
            </a:r>
          </a:p>
        </p:txBody>
      </p:sp>
      <p:sp>
        <p:nvSpPr>
          <p:cNvPr id="5" name="TextBox 6">
            <a:extLst>
              <a:ext uri="{FF2B5EF4-FFF2-40B4-BE49-F238E27FC236}">
                <a16:creationId xmlns:a16="http://schemas.microsoft.com/office/drawing/2014/main" id="{2908C009-7540-B641-B1CE-BA39C1F9CE69}"/>
              </a:ext>
            </a:extLst>
          </p:cNvPr>
          <p:cNvSpPr txBox="1"/>
          <p:nvPr/>
        </p:nvSpPr>
        <p:spPr>
          <a:xfrm>
            <a:off x="674915" y="76200"/>
            <a:ext cx="8799285"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Yetişkinlerde Görülebilecek KİŞİLER ARASI İLİŞKİLERE ETKİLERİ</a:t>
            </a:r>
          </a:p>
        </p:txBody>
      </p:sp>
    </p:spTree>
    <p:extLst>
      <p:ext uri="{BB962C8B-B14F-4D97-AF65-F5344CB8AC3E}">
        <p14:creationId xmlns:p14="http://schemas.microsoft.com/office/powerpoint/2010/main" val="33752882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694A5C-D440-D343-A832-65A2FDF65A21}"/>
              </a:ext>
            </a:extLst>
          </p:cNvPr>
          <p:cNvSpPr>
            <a:spLocks noGrp="1"/>
          </p:cNvSpPr>
          <p:nvPr>
            <p:ph idx="1"/>
          </p:nvPr>
        </p:nvSpPr>
        <p:spPr>
          <a:xfrm>
            <a:off x="825686" y="2735078"/>
            <a:ext cx="14676583" cy="5473257"/>
          </a:xfrm>
        </p:spPr>
        <p:txBody>
          <a:bodyPr>
            <a:noAutofit/>
          </a:bodyPr>
          <a:lstStyle/>
          <a:p>
            <a:pPr marL="471170" indent="-471170">
              <a:lnSpc>
                <a:spcPct val="100000"/>
              </a:lnSpc>
              <a:buClr>
                <a:srgbClr val="FF0000"/>
              </a:buClr>
              <a:defRPr sz="3800"/>
            </a:pPr>
            <a:r>
              <a:rPr lang="tr-TR" sz="5400" dirty="0">
                <a:cs typeface="Times New Roman" panose="02020603050405020304" pitchFamily="18" charset="0"/>
              </a:rPr>
              <a:t>Yer ve düzen değişikliği</a:t>
            </a:r>
          </a:p>
          <a:p>
            <a:pPr marL="471170" indent="-471170">
              <a:lnSpc>
                <a:spcPct val="100000"/>
              </a:lnSpc>
              <a:buClr>
                <a:srgbClr val="FF0000"/>
              </a:buClr>
              <a:defRPr sz="3800"/>
            </a:pPr>
            <a:r>
              <a:rPr lang="tr-TR" sz="5400" dirty="0">
                <a:cs typeface="Times New Roman" panose="02020603050405020304" pitchFamily="18" charset="0"/>
              </a:rPr>
              <a:t>Ev, iş ve okul alışkanlıklarında değişiklikler/kayıplar</a:t>
            </a:r>
          </a:p>
          <a:p>
            <a:pPr marL="471170" indent="-471170">
              <a:lnSpc>
                <a:spcPct val="100000"/>
              </a:lnSpc>
              <a:buClr>
                <a:srgbClr val="FF0000"/>
              </a:buClr>
              <a:defRPr sz="3800"/>
            </a:pPr>
            <a:r>
              <a:rPr lang="tr-TR" sz="5400" dirty="0">
                <a:cs typeface="Times New Roman" panose="02020603050405020304" pitchFamily="18" charset="0"/>
              </a:rPr>
              <a:t>Komşuluk ve arkadaşlık kaybı</a:t>
            </a:r>
          </a:p>
          <a:p>
            <a:pPr marL="471170" indent="-471170">
              <a:lnSpc>
                <a:spcPct val="100000"/>
              </a:lnSpc>
              <a:buClr>
                <a:srgbClr val="FF0000"/>
              </a:buClr>
              <a:defRPr sz="3800"/>
            </a:pPr>
            <a:r>
              <a:rPr lang="tr-TR" sz="5400" dirty="0">
                <a:cs typeface="Times New Roman" panose="02020603050405020304" pitchFamily="18" charset="0"/>
              </a:rPr>
              <a:t>Maddi kayıplar</a:t>
            </a:r>
          </a:p>
          <a:p>
            <a:pPr marL="471170" indent="-471170">
              <a:lnSpc>
                <a:spcPct val="100000"/>
              </a:lnSpc>
              <a:buClr>
                <a:srgbClr val="FF0000"/>
              </a:buClr>
              <a:defRPr sz="3800"/>
            </a:pPr>
            <a:r>
              <a:rPr lang="tr-TR" sz="5400" dirty="0">
                <a:cs typeface="Times New Roman" panose="02020603050405020304" pitchFamily="18" charset="0"/>
              </a:rPr>
              <a:t>Alışkanlıkların kaybı</a:t>
            </a:r>
          </a:p>
        </p:txBody>
      </p:sp>
      <p:sp>
        <p:nvSpPr>
          <p:cNvPr id="5" name="TextBox 6">
            <a:extLst>
              <a:ext uri="{FF2B5EF4-FFF2-40B4-BE49-F238E27FC236}">
                <a16:creationId xmlns:a16="http://schemas.microsoft.com/office/drawing/2014/main" id="{2908C009-7540-B641-B1CE-BA39C1F9CE69}"/>
              </a:ext>
            </a:extLst>
          </p:cNvPr>
          <p:cNvSpPr txBox="1"/>
          <p:nvPr/>
        </p:nvSpPr>
        <p:spPr>
          <a:xfrm>
            <a:off x="674915" y="76200"/>
            <a:ext cx="11103428"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Yetişkinlerde Görülebilecek </a:t>
            </a:r>
          </a:p>
          <a:p>
            <a:r>
              <a:rPr lang="tr-TR" sz="4800" b="1" dirty="0">
                <a:solidFill>
                  <a:schemeClr val="bg1"/>
                </a:solidFill>
                <a:cs typeface="Times New Roman" panose="02020603050405020304" pitchFamily="18" charset="0"/>
              </a:rPr>
              <a:t>SOSYAL ETKİLER</a:t>
            </a:r>
          </a:p>
        </p:txBody>
      </p:sp>
    </p:spTree>
    <p:extLst>
      <p:ext uri="{BB962C8B-B14F-4D97-AF65-F5344CB8AC3E}">
        <p14:creationId xmlns:p14="http://schemas.microsoft.com/office/powerpoint/2010/main" val="13145093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a16="http://schemas.microsoft.com/office/drawing/2014/main" id="{2908C009-7540-B641-B1CE-BA39C1F9CE69}"/>
              </a:ext>
            </a:extLst>
          </p:cNvPr>
          <p:cNvSpPr txBox="1"/>
          <p:nvPr/>
        </p:nvSpPr>
        <p:spPr>
          <a:xfrm>
            <a:off x="674914" y="381000"/>
            <a:ext cx="12812485" cy="830997"/>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İNANÇ SİSTEMİNDEKİ DEĞİŞİKLİKLER</a:t>
            </a:r>
          </a:p>
        </p:txBody>
      </p:sp>
      <p:sp>
        <p:nvSpPr>
          <p:cNvPr id="6" name="Metin kutusu 17">
            <a:extLst>
              <a:ext uri="{FF2B5EF4-FFF2-40B4-BE49-F238E27FC236}">
                <a16:creationId xmlns:a16="http://schemas.microsoft.com/office/drawing/2014/main" id="{9074867C-8015-534E-8A10-9CE6606058CB}"/>
              </a:ext>
            </a:extLst>
          </p:cNvPr>
          <p:cNvSpPr txBox="1"/>
          <p:nvPr/>
        </p:nvSpPr>
        <p:spPr>
          <a:xfrm>
            <a:off x="1550438" y="4476699"/>
            <a:ext cx="7961188" cy="769441"/>
          </a:xfrm>
          <a:prstGeom prst="rect">
            <a:avLst/>
          </a:prstGeom>
          <a:noFill/>
        </p:spPr>
        <p:txBody>
          <a:bodyPr wrap="square" rtlCol="0">
            <a:spAutoFit/>
          </a:bodyPr>
          <a:lstStyle/>
          <a:p>
            <a:pPr>
              <a:defRPr/>
            </a:pPr>
            <a:r>
              <a:rPr lang="tr-TR" sz="4400" dirty="0">
                <a:cs typeface="Times New Roman" panose="02020603050405020304" pitchFamily="18" charset="0"/>
              </a:rPr>
              <a:t>Dünya güvenli bir yerdir.</a:t>
            </a:r>
          </a:p>
        </p:txBody>
      </p:sp>
      <p:sp>
        <p:nvSpPr>
          <p:cNvPr id="7" name="Metin kutusu 19">
            <a:extLst>
              <a:ext uri="{FF2B5EF4-FFF2-40B4-BE49-F238E27FC236}">
                <a16:creationId xmlns:a16="http://schemas.microsoft.com/office/drawing/2014/main" id="{149CAB52-7AE0-A94C-8FAB-5B53108123C3}"/>
              </a:ext>
            </a:extLst>
          </p:cNvPr>
          <p:cNvSpPr txBox="1"/>
          <p:nvPr/>
        </p:nvSpPr>
        <p:spPr>
          <a:xfrm>
            <a:off x="1568079" y="5343250"/>
            <a:ext cx="7961188" cy="769441"/>
          </a:xfrm>
          <a:prstGeom prst="rect">
            <a:avLst/>
          </a:prstGeom>
          <a:noFill/>
        </p:spPr>
        <p:txBody>
          <a:bodyPr wrap="square" rtlCol="0">
            <a:spAutoFit/>
          </a:bodyPr>
          <a:lstStyle/>
          <a:p>
            <a:pPr>
              <a:defRPr/>
            </a:pPr>
            <a:r>
              <a:rPr lang="tr-TR" sz="4400" dirty="0">
                <a:cs typeface="Times New Roman" panose="02020603050405020304" pitchFamily="18" charset="0"/>
              </a:rPr>
              <a:t>İnsanlar adildir.</a:t>
            </a:r>
          </a:p>
        </p:txBody>
      </p:sp>
      <p:sp>
        <p:nvSpPr>
          <p:cNvPr id="8" name="Metin kutusu 14">
            <a:extLst>
              <a:ext uri="{FF2B5EF4-FFF2-40B4-BE49-F238E27FC236}">
                <a16:creationId xmlns:a16="http://schemas.microsoft.com/office/drawing/2014/main" id="{CD98E33F-A40F-504F-B37B-62243D94C428}"/>
              </a:ext>
            </a:extLst>
          </p:cNvPr>
          <p:cNvSpPr txBox="1"/>
          <p:nvPr/>
        </p:nvSpPr>
        <p:spPr>
          <a:xfrm>
            <a:off x="1569791" y="6174979"/>
            <a:ext cx="10237198" cy="769441"/>
          </a:xfrm>
          <a:prstGeom prst="rect">
            <a:avLst/>
          </a:prstGeom>
          <a:noFill/>
        </p:spPr>
        <p:txBody>
          <a:bodyPr wrap="square" rtlCol="0">
            <a:spAutoFit/>
          </a:bodyPr>
          <a:lstStyle/>
          <a:p>
            <a:pPr>
              <a:defRPr/>
            </a:pPr>
            <a:r>
              <a:rPr lang="tr-TR" sz="4400" dirty="0">
                <a:cs typeface="Times New Roman" panose="02020603050405020304" pitchFamily="18" charset="0"/>
              </a:rPr>
              <a:t>Annem/Babam beni korur </a:t>
            </a:r>
            <a:r>
              <a:rPr lang="tr-TR" sz="3600" dirty="0">
                <a:cs typeface="Times New Roman" panose="02020603050405020304" pitchFamily="18" charset="0"/>
              </a:rPr>
              <a:t>(çocuklarda)</a:t>
            </a:r>
          </a:p>
        </p:txBody>
      </p:sp>
      <p:sp>
        <p:nvSpPr>
          <p:cNvPr id="9" name="Metin kutusu 16">
            <a:extLst>
              <a:ext uri="{FF2B5EF4-FFF2-40B4-BE49-F238E27FC236}">
                <a16:creationId xmlns:a16="http://schemas.microsoft.com/office/drawing/2014/main" id="{5793D24A-911A-8147-A63E-14E82EEBAEAD}"/>
              </a:ext>
            </a:extLst>
          </p:cNvPr>
          <p:cNvSpPr txBox="1"/>
          <p:nvPr/>
        </p:nvSpPr>
        <p:spPr>
          <a:xfrm>
            <a:off x="1568078" y="7072151"/>
            <a:ext cx="8426411" cy="769441"/>
          </a:xfrm>
          <a:prstGeom prst="rect">
            <a:avLst/>
          </a:prstGeom>
          <a:noFill/>
        </p:spPr>
        <p:txBody>
          <a:bodyPr wrap="square" rtlCol="0">
            <a:spAutoFit/>
          </a:bodyPr>
          <a:lstStyle/>
          <a:p>
            <a:pPr>
              <a:defRPr/>
            </a:pPr>
            <a:r>
              <a:rPr lang="tr-TR" sz="4400" dirty="0">
                <a:cs typeface="Times New Roman" panose="02020603050405020304" pitchFamily="18" charset="0"/>
              </a:rPr>
              <a:t>Kötü olaylar benim başıma gelmez.</a:t>
            </a:r>
          </a:p>
        </p:txBody>
      </p:sp>
      <p:sp>
        <p:nvSpPr>
          <p:cNvPr id="10" name="Metin kutusu 21">
            <a:extLst>
              <a:ext uri="{FF2B5EF4-FFF2-40B4-BE49-F238E27FC236}">
                <a16:creationId xmlns:a16="http://schemas.microsoft.com/office/drawing/2014/main" id="{1B548D7D-5C38-6E41-A91A-0B25FAFA0125}"/>
              </a:ext>
            </a:extLst>
          </p:cNvPr>
          <p:cNvSpPr txBox="1"/>
          <p:nvPr/>
        </p:nvSpPr>
        <p:spPr>
          <a:xfrm>
            <a:off x="1568079" y="8847133"/>
            <a:ext cx="7961188" cy="769441"/>
          </a:xfrm>
          <a:prstGeom prst="rect">
            <a:avLst/>
          </a:prstGeom>
          <a:noFill/>
        </p:spPr>
        <p:txBody>
          <a:bodyPr wrap="square" rtlCol="0">
            <a:spAutoFit/>
          </a:bodyPr>
          <a:lstStyle/>
          <a:p>
            <a:pPr>
              <a:defRPr/>
            </a:pPr>
            <a:r>
              <a:rPr lang="tr-TR" sz="4400" dirty="0">
                <a:cs typeface="Times New Roman" panose="02020603050405020304" pitchFamily="18" charset="0"/>
              </a:rPr>
              <a:t>Ben değerliyim.</a:t>
            </a:r>
          </a:p>
        </p:txBody>
      </p:sp>
      <p:sp>
        <p:nvSpPr>
          <p:cNvPr id="11" name="Metin kutusu 22">
            <a:extLst>
              <a:ext uri="{FF2B5EF4-FFF2-40B4-BE49-F238E27FC236}">
                <a16:creationId xmlns:a16="http://schemas.microsoft.com/office/drawing/2014/main" id="{D8A3C3D5-B9AE-9145-AC53-2CAAF4461A2E}"/>
              </a:ext>
            </a:extLst>
          </p:cNvPr>
          <p:cNvSpPr txBox="1"/>
          <p:nvPr/>
        </p:nvSpPr>
        <p:spPr>
          <a:xfrm>
            <a:off x="1568079" y="7960203"/>
            <a:ext cx="7961188" cy="769441"/>
          </a:xfrm>
          <a:prstGeom prst="rect">
            <a:avLst/>
          </a:prstGeom>
          <a:noFill/>
        </p:spPr>
        <p:txBody>
          <a:bodyPr wrap="square" rtlCol="0">
            <a:spAutoFit/>
          </a:bodyPr>
          <a:lstStyle/>
          <a:p>
            <a:pPr>
              <a:defRPr/>
            </a:pPr>
            <a:r>
              <a:rPr lang="tr-TR" sz="4400" dirty="0">
                <a:cs typeface="Times New Roman" panose="02020603050405020304" pitchFamily="18" charset="0"/>
              </a:rPr>
              <a:t>Benimle ilgilenirler </a:t>
            </a:r>
            <a:r>
              <a:rPr lang="tr-TR" sz="3600" dirty="0">
                <a:cs typeface="Times New Roman" panose="02020603050405020304" pitchFamily="18" charset="0"/>
              </a:rPr>
              <a:t>(çocuklarda).</a:t>
            </a:r>
          </a:p>
        </p:txBody>
      </p:sp>
      <p:sp>
        <p:nvSpPr>
          <p:cNvPr id="14" name="Metin kutusu 31">
            <a:extLst>
              <a:ext uri="{FF2B5EF4-FFF2-40B4-BE49-F238E27FC236}">
                <a16:creationId xmlns:a16="http://schemas.microsoft.com/office/drawing/2014/main" id="{2DD8E2A6-FCC0-6347-AEDF-2C3656087EFF}"/>
              </a:ext>
            </a:extLst>
          </p:cNvPr>
          <p:cNvSpPr txBox="1"/>
          <p:nvPr/>
        </p:nvSpPr>
        <p:spPr>
          <a:xfrm>
            <a:off x="10703230" y="4521775"/>
            <a:ext cx="4239840" cy="769441"/>
          </a:xfrm>
          <a:prstGeom prst="rect">
            <a:avLst/>
          </a:prstGeom>
          <a:noFill/>
        </p:spPr>
        <p:txBody>
          <a:bodyPr wrap="square" rtlCol="0">
            <a:spAutoFit/>
          </a:bodyPr>
          <a:lstStyle/>
          <a:p>
            <a:pPr>
              <a:defRPr/>
            </a:pPr>
            <a:r>
              <a:rPr lang="tr-TR" sz="4400" dirty="0">
                <a:cs typeface="Times New Roman" panose="02020603050405020304" pitchFamily="18" charset="0"/>
              </a:rPr>
              <a:t>DEĞİLDİR.</a:t>
            </a:r>
          </a:p>
        </p:txBody>
      </p:sp>
      <p:sp>
        <p:nvSpPr>
          <p:cNvPr id="15" name="Metin kutusu 33">
            <a:extLst>
              <a:ext uri="{FF2B5EF4-FFF2-40B4-BE49-F238E27FC236}">
                <a16:creationId xmlns:a16="http://schemas.microsoft.com/office/drawing/2014/main" id="{23DF5AE4-3BED-4143-A80B-A18E571795D8}"/>
              </a:ext>
            </a:extLst>
          </p:cNvPr>
          <p:cNvSpPr txBox="1"/>
          <p:nvPr/>
        </p:nvSpPr>
        <p:spPr>
          <a:xfrm>
            <a:off x="10712050" y="7054039"/>
            <a:ext cx="2494099" cy="769441"/>
          </a:xfrm>
          <a:prstGeom prst="rect">
            <a:avLst/>
          </a:prstGeom>
          <a:noFill/>
        </p:spPr>
        <p:txBody>
          <a:bodyPr wrap="square" rtlCol="0">
            <a:spAutoFit/>
          </a:bodyPr>
          <a:lstStyle/>
          <a:p>
            <a:pPr>
              <a:defRPr/>
            </a:pPr>
            <a:r>
              <a:rPr lang="tr-TR" sz="4400" dirty="0">
                <a:cs typeface="Times New Roman" panose="02020603050405020304" pitchFamily="18" charset="0"/>
              </a:rPr>
              <a:t>GELİR</a:t>
            </a:r>
          </a:p>
        </p:txBody>
      </p:sp>
      <p:sp>
        <p:nvSpPr>
          <p:cNvPr id="16" name="Metin kutusu 34">
            <a:extLst>
              <a:ext uri="{FF2B5EF4-FFF2-40B4-BE49-F238E27FC236}">
                <a16:creationId xmlns:a16="http://schemas.microsoft.com/office/drawing/2014/main" id="{E2665E62-04D9-E04A-8F76-B6A9F2F25AF2}"/>
              </a:ext>
            </a:extLst>
          </p:cNvPr>
          <p:cNvSpPr txBox="1"/>
          <p:nvPr/>
        </p:nvSpPr>
        <p:spPr>
          <a:xfrm>
            <a:off x="10703230" y="7960203"/>
            <a:ext cx="5374970" cy="769441"/>
          </a:xfrm>
          <a:prstGeom prst="rect">
            <a:avLst/>
          </a:prstGeom>
          <a:noFill/>
        </p:spPr>
        <p:txBody>
          <a:bodyPr wrap="square" rtlCol="0">
            <a:spAutoFit/>
          </a:bodyPr>
          <a:lstStyle/>
          <a:p>
            <a:pPr>
              <a:defRPr/>
            </a:pPr>
            <a:r>
              <a:rPr lang="tr-TR" sz="4400" dirty="0">
                <a:cs typeface="Times New Roman" panose="02020603050405020304" pitchFamily="18" charset="0"/>
              </a:rPr>
              <a:t>İLGİLENMEZLER</a:t>
            </a:r>
          </a:p>
        </p:txBody>
      </p:sp>
      <p:sp>
        <p:nvSpPr>
          <p:cNvPr id="17" name="Metin kutusu 35">
            <a:extLst>
              <a:ext uri="{FF2B5EF4-FFF2-40B4-BE49-F238E27FC236}">
                <a16:creationId xmlns:a16="http://schemas.microsoft.com/office/drawing/2014/main" id="{9A5B2206-DF37-0F4F-A5E5-D8E87AFDEBE6}"/>
              </a:ext>
            </a:extLst>
          </p:cNvPr>
          <p:cNvSpPr txBox="1"/>
          <p:nvPr/>
        </p:nvSpPr>
        <p:spPr>
          <a:xfrm>
            <a:off x="10712050" y="8866367"/>
            <a:ext cx="5366150" cy="769441"/>
          </a:xfrm>
          <a:prstGeom prst="rect">
            <a:avLst/>
          </a:prstGeom>
          <a:noFill/>
        </p:spPr>
        <p:txBody>
          <a:bodyPr wrap="square" rtlCol="0">
            <a:spAutoFit/>
          </a:bodyPr>
          <a:lstStyle/>
          <a:p>
            <a:pPr>
              <a:defRPr/>
            </a:pPr>
            <a:r>
              <a:rPr lang="tr-TR" sz="4400" dirty="0">
                <a:cs typeface="Times New Roman" panose="02020603050405020304" pitchFamily="18" charset="0"/>
              </a:rPr>
              <a:t>DEĞERSİZİM</a:t>
            </a:r>
          </a:p>
        </p:txBody>
      </p:sp>
      <p:cxnSp>
        <p:nvCxnSpPr>
          <p:cNvPr id="18" name="Düz Bağlayıcı 5">
            <a:extLst>
              <a:ext uri="{FF2B5EF4-FFF2-40B4-BE49-F238E27FC236}">
                <a16:creationId xmlns:a16="http://schemas.microsoft.com/office/drawing/2014/main" id="{6564D89E-00FC-AF44-BBCD-3ACB462F2670}"/>
              </a:ext>
            </a:extLst>
          </p:cNvPr>
          <p:cNvCxnSpPr>
            <a:cxnSpLocks/>
          </p:cNvCxnSpPr>
          <p:nvPr/>
        </p:nvCxnSpPr>
        <p:spPr>
          <a:xfrm>
            <a:off x="10331373" y="4327467"/>
            <a:ext cx="0" cy="5650722"/>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19" name="Metin kutusu 31">
            <a:extLst>
              <a:ext uri="{FF2B5EF4-FFF2-40B4-BE49-F238E27FC236}">
                <a16:creationId xmlns:a16="http://schemas.microsoft.com/office/drawing/2014/main" id="{D612AD82-7771-8840-BFB1-CDC683827655}"/>
              </a:ext>
            </a:extLst>
          </p:cNvPr>
          <p:cNvSpPr txBox="1"/>
          <p:nvPr/>
        </p:nvSpPr>
        <p:spPr>
          <a:xfrm>
            <a:off x="10712049" y="5385211"/>
            <a:ext cx="3540435" cy="769441"/>
          </a:xfrm>
          <a:prstGeom prst="rect">
            <a:avLst/>
          </a:prstGeom>
          <a:noFill/>
        </p:spPr>
        <p:txBody>
          <a:bodyPr wrap="square" rtlCol="0">
            <a:spAutoFit/>
          </a:bodyPr>
          <a:lstStyle/>
          <a:p>
            <a:pPr>
              <a:defRPr/>
            </a:pPr>
            <a:r>
              <a:rPr lang="tr-TR" sz="4400" dirty="0">
                <a:cs typeface="Times New Roman" panose="02020603050405020304" pitchFamily="18" charset="0"/>
              </a:rPr>
              <a:t>DEĞİLDİR.</a:t>
            </a:r>
          </a:p>
        </p:txBody>
      </p:sp>
      <p:sp>
        <p:nvSpPr>
          <p:cNvPr id="20" name="Metin kutusu 32">
            <a:extLst>
              <a:ext uri="{FF2B5EF4-FFF2-40B4-BE49-F238E27FC236}">
                <a16:creationId xmlns:a16="http://schemas.microsoft.com/office/drawing/2014/main" id="{A27BAE35-052A-E34F-9383-4B9302C24564}"/>
              </a:ext>
            </a:extLst>
          </p:cNvPr>
          <p:cNvSpPr txBox="1"/>
          <p:nvPr/>
        </p:nvSpPr>
        <p:spPr>
          <a:xfrm>
            <a:off x="10703230" y="6190603"/>
            <a:ext cx="3549255" cy="769441"/>
          </a:xfrm>
          <a:prstGeom prst="rect">
            <a:avLst/>
          </a:prstGeom>
          <a:noFill/>
        </p:spPr>
        <p:txBody>
          <a:bodyPr wrap="square" rtlCol="0">
            <a:spAutoFit/>
          </a:bodyPr>
          <a:lstStyle/>
          <a:p>
            <a:pPr>
              <a:defRPr/>
            </a:pPr>
            <a:r>
              <a:rPr lang="tr-TR" sz="4400" dirty="0">
                <a:cs typeface="Times New Roman" panose="02020603050405020304" pitchFamily="18" charset="0"/>
              </a:rPr>
              <a:t>KORUMAZ</a:t>
            </a:r>
          </a:p>
        </p:txBody>
      </p:sp>
      <p:sp>
        <p:nvSpPr>
          <p:cNvPr id="29" name="Alternatif İşlem 28">
            <a:extLst>
              <a:ext uri="{FF2B5EF4-FFF2-40B4-BE49-F238E27FC236}">
                <a16:creationId xmlns:a16="http://schemas.microsoft.com/office/drawing/2014/main" id="{8348468E-D563-3C49-844A-64836727E3EB}"/>
              </a:ext>
            </a:extLst>
          </p:cNvPr>
          <p:cNvSpPr/>
          <p:nvPr/>
        </p:nvSpPr>
        <p:spPr>
          <a:xfrm>
            <a:off x="1717246" y="2934586"/>
            <a:ext cx="6065787" cy="938783"/>
          </a:xfrm>
          <a:prstGeom prst="flowChartAlternateProcess">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2" name="Metin kutusu 28">
            <a:extLst>
              <a:ext uri="{FF2B5EF4-FFF2-40B4-BE49-F238E27FC236}">
                <a16:creationId xmlns:a16="http://schemas.microsoft.com/office/drawing/2014/main" id="{9DB9ED3B-B05E-AE40-A4A2-D4E23A738C70}"/>
              </a:ext>
            </a:extLst>
          </p:cNvPr>
          <p:cNvSpPr txBox="1"/>
          <p:nvPr/>
        </p:nvSpPr>
        <p:spPr>
          <a:xfrm>
            <a:off x="2033301" y="2929712"/>
            <a:ext cx="6221699" cy="923330"/>
          </a:xfrm>
          <a:prstGeom prst="rect">
            <a:avLst/>
          </a:prstGeom>
          <a:noFill/>
        </p:spPr>
        <p:txBody>
          <a:bodyPr wrap="square" rtlCol="0">
            <a:spAutoFit/>
          </a:bodyPr>
          <a:lstStyle/>
          <a:p>
            <a:pPr>
              <a:defRPr/>
            </a:pPr>
            <a:r>
              <a:rPr lang="tr-TR" sz="5400" b="1" dirty="0">
                <a:solidFill>
                  <a:schemeClr val="bg1"/>
                </a:solidFill>
                <a:cs typeface="Times New Roman" panose="02020603050405020304" pitchFamily="18" charset="0"/>
              </a:rPr>
              <a:t>Temel Varsayımlar</a:t>
            </a:r>
          </a:p>
        </p:txBody>
      </p:sp>
      <p:sp>
        <p:nvSpPr>
          <p:cNvPr id="30" name="Alternatif İşlem 29">
            <a:extLst>
              <a:ext uri="{FF2B5EF4-FFF2-40B4-BE49-F238E27FC236}">
                <a16:creationId xmlns:a16="http://schemas.microsoft.com/office/drawing/2014/main" id="{102EAD2B-5523-384E-BCDA-816106CA63AE}"/>
              </a:ext>
            </a:extLst>
          </p:cNvPr>
          <p:cNvSpPr/>
          <p:nvPr/>
        </p:nvSpPr>
        <p:spPr>
          <a:xfrm>
            <a:off x="10454505" y="2934586"/>
            <a:ext cx="5239151" cy="938783"/>
          </a:xfrm>
          <a:prstGeom prst="flowChartAlternateProcess">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3" name="Metin kutusu 29">
            <a:extLst>
              <a:ext uri="{FF2B5EF4-FFF2-40B4-BE49-F238E27FC236}">
                <a16:creationId xmlns:a16="http://schemas.microsoft.com/office/drawing/2014/main" id="{E6D9F2F1-BB64-AE46-8B9F-9B034F03ECFF}"/>
              </a:ext>
            </a:extLst>
          </p:cNvPr>
          <p:cNvSpPr txBox="1"/>
          <p:nvPr/>
        </p:nvSpPr>
        <p:spPr>
          <a:xfrm>
            <a:off x="10902825" y="2931345"/>
            <a:ext cx="7255691" cy="923330"/>
          </a:xfrm>
          <a:prstGeom prst="rect">
            <a:avLst/>
          </a:prstGeom>
          <a:noFill/>
        </p:spPr>
        <p:txBody>
          <a:bodyPr wrap="square" rtlCol="0">
            <a:spAutoFit/>
          </a:bodyPr>
          <a:lstStyle/>
          <a:p>
            <a:pPr>
              <a:defRPr/>
            </a:pPr>
            <a:r>
              <a:rPr lang="tr-TR" sz="5400" b="1" dirty="0">
                <a:solidFill>
                  <a:schemeClr val="bg1"/>
                </a:solidFill>
                <a:cs typeface="Times New Roman" panose="02020603050405020304" pitchFamily="18" charset="0"/>
              </a:rPr>
              <a:t>Travma Sonrası</a:t>
            </a:r>
          </a:p>
        </p:txBody>
      </p:sp>
    </p:spTree>
    <p:extLst>
      <p:ext uri="{BB962C8B-B14F-4D97-AF65-F5344CB8AC3E}">
        <p14:creationId xmlns:p14="http://schemas.microsoft.com/office/powerpoint/2010/main" val="14073300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FA97B56C-A596-274D-83D8-44F26E1A0FA1}"/>
              </a:ext>
            </a:extLst>
          </p:cNvPr>
          <p:cNvSpPr txBox="1">
            <a:spLocks/>
          </p:cNvSpPr>
          <p:nvPr/>
        </p:nvSpPr>
        <p:spPr>
          <a:xfrm>
            <a:off x="8932530" y="2997262"/>
            <a:ext cx="6782390" cy="19121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buFont typeface="Arial" pitchFamily="34" charset="0"/>
              <a:buNone/>
              <a:defRPr/>
            </a:pPr>
            <a:r>
              <a:rPr lang="tr-TR" sz="5400" b="1" dirty="0">
                <a:solidFill>
                  <a:srgbClr val="0070C0"/>
                </a:solidFill>
                <a:cs typeface="Times New Roman" panose="02020603050405020304" pitchFamily="18" charset="0"/>
              </a:rPr>
              <a:t>Gösterilen Tepkiler</a:t>
            </a:r>
          </a:p>
        </p:txBody>
      </p:sp>
      <p:sp>
        <p:nvSpPr>
          <p:cNvPr id="7" name="2 İçerik Yer Tutucusu">
            <a:extLst>
              <a:ext uri="{FF2B5EF4-FFF2-40B4-BE49-F238E27FC236}">
                <a16:creationId xmlns:a16="http://schemas.microsoft.com/office/drawing/2014/main" id="{ABBF1F8C-6BD9-2142-BD4D-23D31120B1FD}"/>
              </a:ext>
            </a:extLst>
          </p:cNvPr>
          <p:cNvSpPr txBox="1">
            <a:spLocks/>
          </p:cNvSpPr>
          <p:nvPr/>
        </p:nvSpPr>
        <p:spPr>
          <a:xfrm>
            <a:off x="8560391" y="7585450"/>
            <a:ext cx="7526669" cy="2844457"/>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buFont typeface="Arial" pitchFamily="34" charset="0"/>
              <a:buNone/>
              <a:defRPr/>
            </a:pPr>
            <a:r>
              <a:rPr lang="tr-TR" sz="10800" b="1" dirty="0">
                <a:solidFill>
                  <a:srgbClr val="FF0000"/>
                </a:solidFill>
                <a:effectLst>
                  <a:outerShdw blurRad="38100" dist="38100" dir="2700000" algn="tl">
                    <a:srgbClr val="FFFFFF"/>
                  </a:outerShdw>
                </a:effectLst>
                <a:cs typeface="Times New Roman" panose="02020603050405020304" pitchFamily="18" charset="0"/>
              </a:rPr>
              <a:t>NORMAL</a:t>
            </a:r>
            <a:r>
              <a:rPr lang="tr-TR" sz="9600" b="1" dirty="0">
                <a:solidFill>
                  <a:srgbClr val="FF0000"/>
                </a:solidFill>
                <a:effectLst>
                  <a:outerShdw blurRad="38100" dist="38100" dir="2700000" algn="tl">
                    <a:srgbClr val="FFFFFF"/>
                  </a:outerShdw>
                </a:effectLst>
                <a:cs typeface="Times New Roman" panose="02020603050405020304" pitchFamily="18" charset="0"/>
              </a:rPr>
              <a:t> </a:t>
            </a:r>
          </a:p>
          <a:p>
            <a:pPr algn="ctr">
              <a:buFont typeface="Arial" pitchFamily="34" charset="0"/>
              <a:buNone/>
              <a:defRPr/>
            </a:pPr>
            <a:r>
              <a:rPr lang="tr-TR" sz="9600" b="1" dirty="0">
                <a:solidFill>
                  <a:srgbClr val="FF0000"/>
                </a:solidFill>
                <a:effectLst>
                  <a:outerShdw blurRad="38100" dist="38100" dir="2700000" algn="tl">
                    <a:srgbClr val="FFFFFF"/>
                  </a:outerShdw>
                </a:effectLst>
                <a:cs typeface="Times New Roman" panose="02020603050405020304" pitchFamily="18" charset="0"/>
              </a:rPr>
              <a:t>TEPKİLERDİR !</a:t>
            </a:r>
          </a:p>
          <a:p>
            <a:endParaRPr lang="tr-TR" b="1" dirty="0">
              <a:solidFill>
                <a:srgbClr val="FF0000"/>
              </a:solidFill>
              <a:cs typeface="Times New Roman" panose="02020603050405020304" pitchFamily="18" charset="0"/>
            </a:endParaRPr>
          </a:p>
        </p:txBody>
      </p:sp>
      <p:sp>
        <p:nvSpPr>
          <p:cNvPr id="8" name="2 İçerik Yer Tutucusu">
            <a:extLst>
              <a:ext uri="{FF2B5EF4-FFF2-40B4-BE49-F238E27FC236}">
                <a16:creationId xmlns:a16="http://schemas.microsoft.com/office/drawing/2014/main" id="{A9BBDD59-A177-5847-BC41-A8C016C7AB8A}"/>
              </a:ext>
            </a:extLst>
          </p:cNvPr>
          <p:cNvSpPr txBox="1">
            <a:spLocks/>
          </p:cNvSpPr>
          <p:nvPr/>
        </p:nvSpPr>
        <p:spPr>
          <a:xfrm>
            <a:off x="8932530" y="4703446"/>
            <a:ext cx="6782390" cy="2297627"/>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buFont typeface="Arial" pitchFamily="34" charset="0"/>
              <a:buNone/>
              <a:defRPr/>
            </a:pPr>
            <a:r>
              <a:rPr lang="tr-TR" sz="6600" b="1" dirty="0">
                <a:cs typeface="Times New Roman" panose="02020603050405020304" pitchFamily="18" charset="0"/>
              </a:rPr>
              <a:t>OLAĞANDIŞI BİR </a:t>
            </a:r>
          </a:p>
          <a:p>
            <a:pPr algn="ctr">
              <a:buFont typeface="Arial" pitchFamily="34" charset="0"/>
              <a:buNone/>
              <a:defRPr/>
            </a:pPr>
            <a:r>
              <a:rPr lang="tr-TR" sz="6600" b="1" dirty="0">
                <a:cs typeface="Times New Roman" panose="02020603050405020304" pitchFamily="18" charset="0"/>
              </a:rPr>
              <a:t>OLAYA VERİLEN</a:t>
            </a:r>
            <a:endParaRPr lang="tr-TR" b="1" dirty="0">
              <a:cs typeface="Times New Roman" panose="02020603050405020304" pitchFamily="18" charset="0"/>
            </a:endParaRPr>
          </a:p>
        </p:txBody>
      </p:sp>
    </p:spTree>
    <p:extLst>
      <p:ext uri="{BB962C8B-B14F-4D97-AF65-F5344CB8AC3E}">
        <p14:creationId xmlns:p14="http://schemas.microsoft.com/office/powerpoint/2010/main" val="827521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60E2B276-9CD7-1D48-980A-B56D6D37E891}"/>
              </a:ext>
            </a:extLst>
          </p:cNvPr>
          <p:cNvSpPr txBox="1"/>
          <p:nvPr/>
        </p:nvSpPr>
        <p:spPr>
          <a:xfrm>
            <a:off x="674915" y="303515"/>
            <a:ext cx="11103428" cy="1015663"/>
          </a:xfrm>
          <a:prstGeom prst="rect">
            <a:avLst/>
          </a:prstGeom>
          <a:noFill/>
        </p:spPr>
        <p:txBody>
          <a:bodyPr wrap="square" rtlCol="0">
            <a:spAutoFit/>
          </a:bodyPr>
          <a:lstStyle/>
          <a:p>
            <a:r>
              <a:rPr lang="tr-TR" sz="6000" b="1" dirty="0">
                <a:solidFill>
                  <a:schemeClr val="bg1"/>
                </a:solidFill>
                <a:cs typeface="Times New Roman" panose="02020603050405020304" pitchFamily="18" charset="0"/>
              </a:rPr>
              <a:t>SUNUM İÇERİĞİ</a:t>
            </a:r>
          </a:p>
        </p:txBody>
      </p:sp>
      <p:sp>
        <p:nvSpPr>
          <p:cNvPr id="6" name="İçerik Yer Tutucusu 2">
            <a:extLst>
              <a:ext uri="{FF2B5EF4-FFF2-40B4-BE49-F238E27FC236}">
                <a16:creationId xmlns:a16="http://schemas.microsoft.com/office/drawing/2014/main" id="{BC3E715D-AEDC-194B-AFDA-9E4B10AC0A43}"/>
              </a:ext>
            </a:extLst>
          </p:cNvPr>
          <p:cNvSpPr>
            <a:spLocks noGrp="1"/>
          </p:cNvSpPr>
          <p:nvPr>
            <p:ph idx="1"/>
          </p:nvPr>
        </p:nvSpPr>
        <p:spPr>
          <a:xfrm>
            <a:off x="2307771" y="2834641"/>
            <a:ext cx="12684135" cy="8481059"/>
          </a:xfrm>
        </p:spPr>
        <p:txBody>
          <a:bodyPr>
            <a:noAutofit/>
          </a:bodyPr>
          <a:lstStyle/>
          <a:p>
            <a:pPr marL="457200" indent="-457200">
              <a:lnSpc>
                <a:spcPct val="100000"/>
              </a:lnSpc>
              <a:buClr>
                <a:srgbClr val="FF0000"/>
              </a:buClr>
              <a:buFont typeface="+mj-lt"/>
              <a:buAutoNum type="arabicPeriod"/>
            </a:pPr>
            <a:r>
              <a:rPr lang="tr-TR" sz="4000" dirty="0">
                <a:cs typeface="Times New Roman" panose="02020603050405020304" pitchFamily="18" charset="0"/>
              </a:rPr>
              <a:t>Giriş</a:t>
            </a:r>
          </a:p>
          <a:p>
            <a:pPr marL="457200" indent="-457200">
              <a:lnSpc>
                <a:spcPct val="100000"/>
              </a:lnSpc>
              <a:buClr>
                <a:srgbClr val="FF0000"/>
              </a:buClr>
              <a:buFont typeface="+mj-lt"/>
              <a:buAutoNum type="arabicPeriod"/>
            </a:pPr>
            <a:r>
              <a:rPr lang="tr-TR" sz="4000" dirty="0" smtClean="0">
                <a:cs typeface="Times New Roman" panose="02020603050405020304" pitchFamily="18" charset="0"/>
              </a:rPr>
              <a:t>Travma/Zorlayıcı </a:t>
            </a:r>
            <a:r>
              <a:rPr lang="tr-TR" sz="4000" dirty="0">
                <a:cs typeface="Times New Roman" panose="02020603050405020304" pitchFamily="18" charset="0"/>
              </a:rPr>
              <a:t>Yaşam Olayları</a:t>
            </a:r>
          </a:p>
          <a:p>
            <a:pPr marL="457200" indent="-457200">
              <a:lnSpc>
                <a:spcPct val="100000"/>
              </a:lnSpc>
              <a:buClr>
                <a:srgbClr val="FF0000"/>
              </a:buClr>
              <a:buFont typeface="+mj-lt"/>
              <a:buAutoNum type="arabicPeriod"/>
            </a:pPr>
            <a:r>
              <a:rPr lang="tr-TR" sz="4000" dirty="0" smtClean="0">
                <a:cs typeface="Times New Roman" panose="02020603050405020304" pitchFamily="18" charset="0"/>
              </a:rPr>
              <a:t>Zorlayıcı </a:t>
            </a:r>
            <a:r>
              <a:rPr lang="tr-TR" sz="4000" dirty="0">
                <a:cs typeface="Times New Roman" panose="02020603050405020304" pitchFamily="18" charset="0"/>
              </a:rPr>
              <a:t>Yaşam Olayları Sonrasında Görülebilecek Tepkiler</a:t>
            </a:r>
          </a:p>
          <a:p>
            <a:pPr marL="457200" indent="-457200">
              <a:lnSpc>
                <a:spcPct val="100000"/>
              </a:lnSpc>
              <a:buClr>
                <a:srgbClr val="FF0000"/>
              </a:buClr>
              <a:buFont typeface="+mj-lt"/>
              <a:buAutoNum type="arabicPeriod"/>
            </a:pPr>
            <a:r>
              <a:rPr lang="tr-TR" sz="4000" dirty="0">
                <a:cs typeface="Times New Roman" panose="02020603050405020304" pitchFamily="18" charset="0"/>
              </a:rPr>
              <a:t>Ne Zaman Destek Almalıyız?</a:t>
            </a:r>
          </a:p>
          <a:p>
            <a:pPr marL="457200" indent="-457200">
              <a:lnSpc>
                <a:spcPct val="100000"/>
              </a:lnSpc>
              <a:buClr>
                <a:srgbClr val="FF0000"/>
              </a:buClr>
              <a:buFont typeface="+mj-lt"/>
              <a:buAutoNum type="arabicPeriod"/>
            </a:pPr>
            <a:r>
              <a:rPr lang="tr-TR" sz="4000" dirty="0">
                <a:cs typeface="Times New Roman" panose="02020603050405020304" pitchFamily="18" charset="0"/>
              </a:rPr>
              <a:t>Nerelerden Destek Alabiliriz?</a:t>
            </a:r>
          </a:p>
          <a:p>
            <a:pPr marL="457200" indent="-457200">
              <a:lnSpc>
                <a:spcPct val="100000"/>
              </a:lnSpc>
              <a:buClr>
                <a:srgbClr val="FF0000"/>
              </a:buClr>
              <a:buFont typeface="+mj-lt"/>
              <a:buAutoNum type="arabicPeriod"/>
            </a:pPr>
            <a:r>
              <a:rPr lang="tr-TR" sz="4000" dirty="0">
                <a:cs typeface="Times New Roman" panose="02020603050405020304" pitchFamily="18" charset="0"/>
              </a:rPr>
              <a:t>Yaş Gruplarına Göre Çocuklarda Görülebilecek Tepkiler</a:t>
            </a:r>
          </a:p>
          <a:p>
            <a:pPr marL="457200" indent="-457200">
              <a:lnSpc>
                <a:spcPct val="100000"/>
              </a:lnSpc>
              <a:buClr>
                <a:srgbClr val="FF0000"/>
              </a:buClr>
              <a:buFont typeface="+mj-lt"/>
              <a:buAutoNum type="arabicPeriod"/>
            </a:pPr>
            <a:r>
              <a:rPr lang="tr-TR" sz="4000" dirty="0" smtClean="0">
                <a:cs typeface="Times New Roman" panose="02020603050405020304" pitchFamily="18" charset="0"/>
              </a:rPr>
              <a:t>Zorlayıcı </a:t>
            </a:r>
            <a:r>
              <a:rPr lang="tr-TR" sz="4000" dirty="0">
                <a:cs typeface="Times New Roman" panose="02020603050405020304" pitchFamily="18" charset="0"/>
              </a:rPr>
              <a:t>Yaşam Olaylarında Okulun Önemi</a:t>
            </a:r>
          </a:p>
          <a:p>
            <a:pPr marL="457200" indent="-457200">
              <a:lnSpc>
                <a:spcPct val="100000"/>
              </a:lnSpc>
              <a:buClr>
                <a:srgbClr val="FF0000"/>
              </a:buClr>
              <a:buFont typeface="+mj-lt"/>
              <a:buAutoNum type="arabicPeriod"/>
            </a:pPr>
            <a:r>
              <a:rPr lang="tr-TR" sz="4000" dirty="0">
                <a:cs typeface="Times New Roman" panose="02020603050405020304" pitchFamily="18" charset="0"/>
              </a:rPr>
              <a:t>Kendimize Nasıl Yardımcı Olabiliriz?</a:t>
            </a:r>
          </a:p>
          <a:p>
            <a:pPr marL="457200" indent="-457200">
              <a:lnSpc>
                <a:spcPct val="100000"/>
              </a:lnSpc>
              <a:buClr>
                <a:srgbClr val="FF0000"/>
              </a:buClr>
              <a:buFont typeface="+mj-lt"/>
              <a:buAutoNum type="arabicPeriod"/>
            </a:pPr>
            <a:r>
              <a:rPr lang="tr-TR" sz="4000" dirty="0">
                <a:cs typeface="Times New Roman" panose="02020603050405020304" pitchFamily="18" charset="0"/>
              </a:rPr>
              <a:t>Çocuklara Nasıl Yardımcı Olabiliriz?</a:t>
            </a:r>
          </a:p>
          <a:p>
            <a:pPr>
              <a:lnSpc>
                <a:spcPct val="100000"/>
              </a:lnSpc>
              <a:buClr>
                <a:srgbClr val="FF0000"/>
              </a:buClr>
            </a:pPr>
            <a:endParaRPr lang="tr-TR" sz="4000" dirty="0">
              <a:cs typeface="Times New Roman" panose="02020603050405020304" pitchFamily="18" charset="0"/>
            </a:endParaRPr>
          </a:p>
        </p:txBody>
      </p:sp>
    </p:spTree>
    <p:extLst>
      <p:ext uri="{BB962C8B-B14F-4D97-AF65-F5344CB8AC3E}">
        <p14:creationId xmlns:p14="http://schemas.microsoft.com/office/powerpoint/2010/main" val="21603105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694A5C-D440-D343-A832-65A2FDF65A21}"/>
              </a:ext>
            </a:extLst>
          </p:cNvPr>
          <p:cNvSpPr>
            <a:spLocks noGrp="1"/>
          </p:cNvSpPr>
          <p:nvPr>
            <p:ph idx="1"/>
          </p:nvPr>
        </p:nvSpPr>
        <p:spPr>
          <a:xfrm>
            <a:off x="1676292" y="2203450"/>
            <a:ext cx="19315998" cy="9607550"/>
          </a:xfrm>
        </p:spPr>
        <p:txBody>
          <a:bodyPr>
            <a:noAutofit/>
          </a:bodyPr>
          <a:lstStyle/>
          <a:p>
            <a:pPr marL="0" indent="0" algn="just">
              <a:lnSpc>
                <a:spcPct val="150000"/>
              </a:lnSpc>
              <a:buClr>
                <a:schemeClr val="tx2">
                  <a:lumMod val="60000"/>
                  <a:lumOff val="40000"/>
                </a:schemeClr>
              </a:buClr>
              <a:buNone/>
              <a:defRPr sz="3800"/>
            </a:pPr>
            <a:r>
              <a:rPr lang="tr-TR" sz="4800" dirty="0">
                <a:cs typeface="Times New Roman" panose="02020603050405020304" pitchFamily="18" charset="0"/>
              </a:rPr>
              <a:t>	Salgın hastalık karşısında insanlar, kendilerini güvende hissetmek ve her şeyin kontrol altında olduğunu bilmek ister.  Bu dönemde kendimize ve sevdiklerimize iyi gelen etkinliklere odaklanmak psikolojik sağlamlığımızın güçlenmesine yardımcı olacaktır.</a:t>
            </a:r>
          </a:p>
        </p:txBody>
      </p:sp>
      <p:sp>
        <p:nvSpPr>
          <p:cNvPr id="5" name="TextBox 6">
            <a:extLst>
              <a:ext uri="{FF2B5EF4-FFF2-40B4-BE49-F238E27FC236}">
                <a16:creationId xmlns:a16="http://schemas.microsoft.com/office/drawing/2014/main" id="{2908C009-7540-B641-B1CE-BA39C1F9CE69}"/>
              </a:ext>
            </a:extLst>
          </p:cNvPr>
          <p:cNvSpPr txBox="1"/>
          <p:nvPr/>
        </p:nvSpPr>
        <p:spPr>
          <a:xfrm>
            <a:off x="674915" y="76200"/>
            <a:ext cx="11103428"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KENDİNİZE NASIL </a:t>
            </a:r>
          </a:p>
          <a:p>
            <a:r>
              <a:rPr lang="tr-TR" sz="4800" b="1" dirty="0">
                <a:solidFill>
                  <a:schemeClr val="bg1"/>
                </a:solidFill>
                <a:cs typeface="Times New Roman" panose="02020603050405020304" pitchFamily="18" charset="0"/>
              </a:rPr>
              <a:t>YARDIMCI OLABİLİRSİNİZ?</a:t>
            </a:r>
          </a:p>
        </p:txBody>
      </p:sp>
    </p:spTree>
    <p:extLst>
      <p:ext uri="{BB962C8B-B14F-4D97-AF65-F5344CB8AC3E}">
        <p14:creationId xmlns:p14="http://schemas.microsoft.com/office/powerpoint/2010/main" val="23622945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a16="http://schemas.microsoft.com/office/drawing/2014/main" id="{2908C009-7540-B641-B1CE-BA39C1F9CE69}"/>
              </a:ext>
            </a:extLst>
          </p:cNvPr>
          <p:cNvSpPr txBox="1"/>
          <p:nvPr/>
        </p:nvSpPr>
        <p:spPr>
          <a:xfrm>
            <a:off x="674915" y="76200"/>
            <a:ext cx="11103428"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KENDİNİZE NASIL </a:t>
            </a:r>
          </a:p>
          <a:p>
            <a:r>
              <a:rPr lang="tr-TR" sz="4800" b="1" dirty="0">
                <a:solidFill>
                  <a:schemeClr val="bg1"/>
                </a:solidFill>
                <a:cs typeface="Times New Roman" panose="02020603050405020304" pitchFamily="18" charset="0"/>
              </a:rPr>
              <a:t>YARDIMCI OLABİLİRSİNİZ?</a:t>
            </a:r>
          </a:p>
        </p:txBody>
      </p:sp>
      <p:sp>
        <p:nvSpPr>
          <p:cNvPr id="7" name="Alternatif İşlem 6">
            <a:extLst>
              <a:ext uri="{FF2B5EF4-FFF2-40B4-BE49-F238E27FC236}">
                <a16:creationId xmlns:a16="http://schemas.microsoft.com/office/drawing/2014/main" id="{9EC925D6-1CF8-2741-99AB-CFFC0FE0FEDF}"/>
              </a:ext>
            </a:extLst>
          </p:cNvPr>
          <p:cNvSpPr/>
          <p:nvPr/>
        </p:nvSpPr>
        <p:spPr>
          <a:xfrm>
            <a:off x="1867677" y="2402959"/>
            <a:ext cx="8318314" cy="956930"/>
          </a:xfrm>
          <a:prstGeom prst="flowChartAlternateProcess">
            <a:avLst/>
          </a:prstGeom>
          <a:gradFill flip="none" rotWithShape="1">
            <a:gsLst>
              <a:gs pos="0">
                <a:schemeClr val="accent3">
                  <a:lumMod val="75000"/>
                  <a:shade val="30000"/>
                  <a:satMod val="115000"/>
                </a:schemeClr>
              </a:gs>
              <a:gs pos="50000">
                <a:schemeClr val="accent3">
                  <a:lumMod val="75000"/>
                  <a:shade val="67500"/>
                  <a:satMod val="115000"/>
                </a:schemeClr>
              </a:gs>
              <a:gs pos="100000">
                <a:schemeClr val="accent3">
                  <a:lumMod val="75000"/>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a16="http://schemas.microsoft.com/office/drawing/2014/main" id="{82EF2FD0-2708-814A-8D3A-AB7AE9C8C8FA}"/>
              </a:ext>
            </a:extLst>
          </p:cNvPr>
          <p:cNvSpPr txBox="1">
            <a:spLocks/>
          </p:cNvSpPr>
          <p:nvPr/>
        </p:nvSpPr>
        <p:spPr>
          <a:xfrm>
            <a:off x="1867678" y="2203450"/>
            <a:ext cx="20155744" cy="91249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800" b="1" dirty="0">
                <a:cs typeface="Times New Roman" panose="02020603050405020304" pitchFamily="18" charset="0"/>
              </a:rPr>
              <a:t>	</a:t>
            </a:r>
            <a:r>
              <a:rPr lang="tr-TR" sz="4800" b="1" dirty="0">
                <a:solidFill>
                  <a:schemeClr val="bg1"/>
                </a:solidFill>
                <a:cs typeface="Times New Roman" panose="02020603050405020304" pitchFamily="18" charset="0"/>
              </a:rPr>
              <a:t>SAĞLIĞINIZI İHMAL ETMEYİN</a:t>
            </a:r>
          </a:p>
          <a:p>
            <a:pPr algn="just">
              <a:lnSpc>
                <a:spcPct val="150000"/>
              </a:lnSpc>
              <a:buClr>
                <a:srgbClr val="FF0000"/>
              </a:buClr>
            </a:pPr>
            <a:r>
              <a:rPr lang="tr-TR" sz="4800" dirty="0">
                <a:cs typeface="Times New Roman" panose="02020603050405020304" pitchFamily="18" charset="0"/>
              </a:rPr>
              <a:t>Kendinize bakmayı ihmal etmeyin. Düzenli beslenmeye (mümkün olduğunca) ve yeterince dinlenmeye (uyuyamasanız bile) özen gösterin. Mümkünse spor yapın. Unutmayın ki fiziksel sağlık ve ruh sağlığı birbiriyle yakından ilişkilidir. Fiziksel sağlığınıza dikkat etmek ruh sağlığınızı da korur. Bu nedenle, normal zamanda aldığınızdan daha fazla çay, kahve, asitli içecekler, şeker ve nikotin tüketmeyin; çünkü bunlar bedeninizde var olan stresi, gerilimi ve kaygıyı artırır</a:t>
            </a:r>
          </a:p>
        </p:txBody>
      </p:sp>
    </p:spTree>
    <p:extLst>
      <p:ext uri="{BB962C8B-B14F-4D97-AF65-F5344CB8AC3E}">
        <p14:creationId xmlns:p14="http://schemas.microsoft.com/office/powerpoint/2010/main" val="20271475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a16="http://schemas.microsoft.com/office/drawing/2014/main" id="{2908C009-7540-B641-B1CE-BA39C1F9CE69}"/>
              </a:ext>
            </a:extLst>
          </p:cNvPr>
          <p:cNvSpPr txBox="1"/>
          <p:nvPr/>
        </p:nvSpPr>
        <p:spPr>
          <a:xfrm>
            <a:off x="674915" y="76200"/>
            <a:ext cx="11103428"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KENDİNİZE NASIL </a:t>
            </a:r>
          </a:p>
          <a:p>
            <a:r>
              <a:rPr lang="tr-TR" sz="4800" b="1" dirty="0">
                <a:solidFill>
                  <a:schemeClr val="bg1"/>
                </a:solidFill>
                <a:cs typeface="Times New Roman" panose="02020603050405020304" pitchFamily="18" charset="0"/>
              </a:rPr>
              <a:t>YARDIMCI OLABİLİRSİNİZ?</a:t>
            </a:r>
          </a:p>
        </p:txBody>
      </p:sp>
      <p:sp>
        <p:nvSpPr>
          <p:cNvPr id="6" name="Alternatif İşlem 5">
            <a:extLst>
              <a:ext uri="{FF2B5EF4-FFF2-40B4-BE49-F238E27FC236}">
                <a16:creationId xmlns:a16="http://schemas.microsoft.com/office/drawing/2014/main" id="{174C033F-1FF3-E346-AB27-5102E82F862D}"/>
              </a:ext>
            </a:extLst>
          </p:cNvPr>
          <p:cNvSpPr/>
          <p:nvPr/>
        </p:nvSpPr>
        <p:spPr>
          <a:xfrm>
            <a:off x="1676291" y="2381693"/>
            <a:ext cx="7446443" cy="978195"/>
          </a:xfrm>
          <a:prstGeom prst="flowChartAlternateProcess">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a16="http://schemas.microsoft.com/office/drawing/2014/main" id="{82EF2FD0-2708-814A-8D3A-AB7AE9C8C8FA}"/>
              </a:ext>
            </a:extLst>
          </p:cNvPr>
          <p:cNvSpPr txBox="1">
            <a:spLocks/>
          </p:cNvSpPr>
          <p:nvPr/>
        </p:nvSpPr>
        <p:spPr>
          <a:xfrm>
            <a:off x="1974002" y="2203450"/>
            <a:ext cx="20068875" cy="91249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800" b="1" dirty="0">
                <a:solidFill>
                  <a:schemeClr val="bg1"/>
                </a:solidFill>
                <a:cs typeface="Times New Roman" panose="02020603050405020304" pitchFamily="18" charset="0"/>
              </a:rPr>
              <a:t>KENDİNİZE ZAMAN VERİN</a:t>
            </a:r>
          </a:p>
          <a:p>
            <a:pPr algn="just">
              <a:lnSpc>
                <a:spcPct val="150000"/>
              </a:lnSpc>
              <a:buClr>
                <a:srgbClr val="FF0000"/>
              </a:buClr>
            </a:pPr>
            <a:r>
              <a:rPr lang="tr-TR" sz="4800" dirty="0">
                <a:cs typeface="Times New Roman" panose="02020603050405020304" pitchFamily="18" charset="0"/>
              </a:rPr>
              <a:t>Stresli bir dönemden geçebilirsiniz ve bu süreçte yaşadıklarınıza yönelik yoğun duygusal tepkileriniz olabilir. Çevrenizde olup bitenleri anlamak için kendinize zaman verin. Duygularınızı bastırmayın, aynı zamanda güçlü yanlarınızı da hatırlayın. Unutmayın ki zor şeyler yaşasanız da bunların üstesinden gelebilir ve çözüm bulabilirsiniz.</a:t>
            </a:r>
          </a:p>
        </p:txBody>
      </p:sp>
    </p:spTree>
    <p:extLst>
      <p:ext uri="{BB962C8B-B14F-4D97-AF65-F5344CB8AC3E}">
        <p14:creationId xmlns:p14="http://schemas.microsoft.com/office/powerpoint/2010/main" val="41874688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a16="http://schemas.microsoft.com/office/drawing/2014/main" id="{2908C009-7540-B641-B1CE-BA39C1F9CE69}"/>
              </a:ext>
            </a:extLst>
          </p:cNvPr>
          <p:cNvSpPr txBox="1"/>
          <p:nvPr/>
        </p:nvSpPr>
        <p:spPr>
          <a:xfrm>
            <a:off x="674915" y="76200"/>
            <a:ext cx="11103428"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KENDİNİZE NASIL </a:t>
            </a:r>
          </a:p>
          <a:p>
            <a:r>
              <a:rPr lang="tr-TR" sz="4800" b="1" dirty="0">
                <a:solidFill>
                  <a:schemeClr val="bg1"/>
                </a:solidFill>
                <a:cs typeface="Times New Roman" panose="02020603050405020304" pitchFamily="18" charset="0"/>
              </a:rPr>
              <a:t>YARDIMCI OLABİLİRSİNİZ?</a:t>
            </a:r>
          </a:p>
        </p:txBody>
      </p:sp>
      <p:sp>
        <p:nvSpPr>
          <p:cNvPr id="6" name="Alternatif İşlem 5">
            <a:extLst>
              <a:ext uri="{FF2B5EF4-FFF2-40B4-BE49-F238E27FC236}">
                <a16:creationId xmlns:a16="http://schemas.microsoft.com/office/drawing/2014/main" id="{830A84E1-2735-474A-BCE1-C6B220ADA8A2}"/>
              </a:ext>
            </a:extLst>
          </p:cNvPr>
          <p:cNvSpPr/>
          <p:nvPr/>
        </p:nvSpPr>
        <p:spPr>
          <a:xfrm>
            <a:off x="1397313" y="2381693"/>
            <a:ext cx="12892845" cy="999460"/>
          </a:xfrm>
          <a:prstGeom prst="flowChartAlternateProcess">
            <a:avLst/>
          </a:prstGeom>
          <a:gradFill flip="none" rotWithShape="1">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a16="http://schemas.microsoft.com/office/drawing/2014/main" id="{82EF2FD0-2708-814A-8D3A-AB7AE9C8C8FA}"/>
              </a:ext>
            </a:extLst>
          </p:cNvPr>
          <p:cNvSpPr txBox="1">
            <a:spLocks/>
          </p:cNvSpPr>
          <p:nvPr/>
        </p:nvSpPr>
        <p:spPr>
          <a:xfrm>
            <a:off x="1676291" y="2203450"/>
            <a:ext cx="19802381" cy="91249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800" b="1" dirty="0">
                <a:solidFill>
                  <a:schemeClr val="bg1"/>
                </a:solidFill>
                <a:cs typeface="Times New Roman" panose="02020603050405020304" pitchFamily="18" charset="0"/>
              </a:rPr>
              <a:t>GÜNLÜK YAŞANTINIZA DEVAM ETMEYE ÇALIŞIN</a:t>
            </a:r>
          </a:p>
          <a:p>
            <a:pPr algn="just">
              <a:lnSpc>
                <a:spcPct val="150000"/>
              </a:lnSpc>
              <a:buClr>
                <a:srgbClr val="FF0000"/>
              </a:buClr>
            </a:pPr>
            <a:r>
              <a:rPr lang="tr-TR" sz="4800" dirty="0">
                <a:cs typeface="Times New Roman" panose="02020603050405020304" pitchFamily="18" charset="0"/>
              </a:rPr>
              <a:t>Günlük rutin işlerinizde yaşadığınız değişikliklerden sonra günlük işlerinize dönebilmek için (çok acele etmeden) çaba harcamalısınız. Eskisi gibi aynı saatlerde yemeğinizi yemek ya da uyumak, çocukların okula gitmesini sağlamak ve işe gitmek gibi. Günlük rutinlerinizin devam etmesi normalleşme sürecinize katkı sağlayacaktır.</a:t>
            </a:r>
          </a:p>
        </p:txBody>
      </p:sp>
    </p:spTree>
    <p:extLst>
      <p:ext uri="{BB962C8B-B14F-4D97-AF65-F5344CB8AC3E}">
        <p14:creationId xmlns:p14="http://schemas.microsoft.com/office/powerpoint/2010/main" val="13148502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a16="http://schemas.microsoft.com/office/drawing/2014/main" id="{2908C009-7540-B641-B1CE-BA39C1F9CE69}"/>
              </a:ext>
            </a:extLst>
          </p:cNvPr>
          <p:cNvSpPr txBox="1"/>
          <p:nvPr/>
        </p:nvSpPr>
        <p:spPr>
          <a:xfrm>
            <a:off x="674915" y="76200"/>
            <a:ext cx="11103428"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KENDİNİZE NASIL </a:t>
            </a:r>
          </a:p>
          <a:p>
            <a:r>
              <a:rPr lang="tr-TR" sz="4800" b="1" dirty="0">
                <a:solidFill>
                  <a:schemeClr val="bg1"/>
                </a:solidFill>
                <a:cs typeface="Times New Roman" panose="02020603050405020304" pitchFamily="18" charset="0"/>
              </a:rPr>
              <a:t>YARDIMCI OLABİLİRSİNİZ?</a:t>
            </a:r>
          </a:p>
        </p:txBody>
      </p:sp>
      <p:sp>
        <p:nvSpPr>
          <p:cNvPr id="6" name="Alternatif İşlem 5">
            <a:extLst>
              <a:ext uri="{FF2B5EF4-FFF2-40B4-BE49-F238E27FC236}">
                <a16:creationId xmlns:a16="http://schemas.microsoft.com/office/drawing/2014/main" id="{6B65137D-4647-C342-AA1E-88B9D92E98DD}"/>
              </a:ext>
            </a:extLst>
          </p:cNvPr>
          <p:cNvSpPr/>
          <p:nvPr/>
        </p:nvSpPr>
        <p:spPr>
          <a:xfrm>
            <a:off x="1397313" y="2381693"/>
            <a:ext cx="12956640" cy="935665"/>
          </a:xfrm>
          <a:prstGeom prst="flowChartAlternateProcess">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a16="http://schemas.microsoft.com/office/drawing/2014/main" id="{82EF2FD0-2708-814A-8D3A-AB7AE9C8C8FA}"/>
              </a:ext>
            </a:extLst>
          </p:cNvPr>
          <p:cNvSpPr txBox="1">
            <a:spLocks/>
          </p:cNvSpPr>
          <p:nvPr/>
        </p:nvSpPr>
        <p:spPr>
          <a:xfrm>
            <a:off x="1676291" y="2203450"/>
            <a:ext cx="19977479" cy="91249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800" b="1" dirty="0">
                <a:solidFill>
                  <a:schemeClr val="bg1"/>
                </a:solidFill>
                <a:cs typeface="Times New Roman" panose="02020603050405020304" pitchFamily="18" charset="0"/>
              </a:rPr>
              <a:t>AİLENİZ VE ARKADAŞLARINIZLA ZAMAN GEÇİRİN</a:t>
            </a:r>
          </a:p>
          <a:p>
            <a:pPr algn="just">
              <a:lnSpc>
                <a:spcPct val="150000"/>
              </a:lnSpc>
              <a:buClr>
                <a:srgbClr val="FF0000"/>
              </a:buClr>
            </a:pPr>
            <a:r>
              <a:rPr lang="tr-TR" sz="4800" dirty="0">
                <a:cs typeface="Times New Roman" panose="02020603050405020304" pitchFamily="18" charset="0"/>
              </a:rPr>
              <a:t>Yakınlarınızla, arkadaşlarınızla ya da sevdiklerinizle iletişim kurmak oldukça yararlı ve önemlidir. Zaman zaman içinizden gelmese bile onlarla yaşadıklarınız hakkında konuşun. Bazen yalnız kalmak istemeniz oldukça normaldir ancak kendinizi sevdiklerinizden uzaklaştırıp izole etmeyin.</a:t>
            </a:r>
          </a:p>
        </p:txBody>
      </p:sp>
    </p:spTree>
    <p:extLst>
      <p:ext uri="{BB962C8B-B14F-4D97-AF65-F5344CB8AC3E}">
        <p14:creationId xmlns:p14="http://schemas.microsoft.com/office/powerpoint/2010/main" val="41955845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a16="http://schemas.microsoft.com/office/drawing/2014/main" id="{2908C009-7540-B641-B1CE-BA39C1F9CE69}"/>
              </a:ext>
            </a:extLst>
          </p:cNvPr>
          <p:cNvSpPr txBox="1"/>
          <p:nvPr/>
        </p:nvSpPr>
        <p:spPr>
          <a:xfrm>
            <a:off x="674915" y="76200"/>
            <a:ext cx="11103428"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KENDİNİZE NASIL </a:t>
            </a:r>
          </a:p>
          <a:p>
            <a:r>
              <a:rPr lang="tr-TR" sz="4800" b="1" dirty="0">
                <a:solidFill>
                  <a:schemeClr val="bg1"/>
                </a:solidFill>
                <a:cs typeface="Times New Roman" panose="02020603050405020304" pitchFamily="18" charset="0"/>
              </a:rPr>
              <a:t>YARDIMCI OLABİLİRSİNİZ?</a:t>
            </a:r>
          </a:p>
        </p:txBody>
      </p:sp>
      <p:sp>
        <p:nvSpPr>
          <p:cNvPr id="6" name="Alternatif İşlem 5">
            <a:extLst>
              <a:ext uri="{FF2B5EF4-FFF2-40B4-BE49-F238E27FC236}">
                <a16:creationId xmlns:a16="http://schemas.microsoft.com/office/drawing/2014/main" id="{AD76B4E8-0FE2-0C4F-8D1A-F0E56FE7DF44}"/>
              </a:ext>
            </a:extLst>
          </p:cNvPr>
          <p:cNvSpPr/>
          <p:nvPr/>
        </p:nvSpPr>
        <p:spPr>
          <a:xfrm>
            <a:off x="1397314" y="2381693"/>
            <a:ext cx="11574408" cy="956929"/>
          </a:xfrm>
          <a:prstGeom prst="flowChartAlternateProcess">
            <a:avLst/>
          </a:prstGeom>
          <a:gradFill flip="none" rotWithShape="1">
            <a:gsLst>
              <a:gs pos="0">
                <a:schemeClr val="accent4">
                  <a:lumMod val="50000"/>
                  <a:shade val="30000"/>
                  <a:satMod val="115000"/>
                </a:schemeClr>
              </a:gs>
              <a:gs pos="50000">
                <a:schemeClr val="accent4">
                  <a:lumMod val="50000"/>
                  <a:shade val="67500"/>
                  <a:satMod val="115000"/>
                </a:schemeClr>
              </a:gs>
              <a:gs pos="100000">
                <a:schemeClr val="accent4">
                  <a:lumMod val="50000"/>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a16="http://schemas.microsoft.com/office/drawing/2014/main" id="{82EF2FD0-2708-814A-8D3A-AB7AE9C8C8FA}"/>
              </a:ext>
            </a:extLst>
          </p:cNvPr>
          <p:cNvSpPr txBox="1">
            <a:spLocks/>
          </p:cNvSpPr>
          <p:nvPr/>
        </p:nvSpPr>
        <p:spPr>
          <a:xfrm>
            <a:off x="1676291" y="2203450"/>
            <a:ext cx="18557241" cy="91249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800" b="1" dirty="0"/>
              <a:t>	</a:t>
            </a:r>
            <a:r>
              <a:rPr lang="tr-TR" sz="4800" b="1" dirty="0">
                <a:solidFill>
                  <a:schemeClr val="bg1"/>
                </a:solidFill>
              </a:rPr>
              <a:t>DUYGU VE DÜŞÜNCELERİNİZİ PAYLAŞIN</a:t>
            </a:r>
          </a:p>
          <a:p>
            <a:pPr algn="just">
              <a:lnSpc>
                <a:spcPct val="150000"/>
              </a:lnSpc>
              <a:buClr>
                <a:srgbClr val="FF0000"/>
              </a:buClr>
            </a:pPr>
            <a:r>
              <a:rPr lang="tr-TR" sz="4800" dirty="0"/>
              <a:t>Sizi anlayabildiğini düşündüğünüz diğer insanlara yaşadıklarınızı anlatın. Yaşadıklarınız hakkında konuşurken, olaylarla birlikte, izlenimlerinizden, düşüncelerinizden ve duygularınızdan da bahsedin. Birileriyle konuşmak, toparlanmaya ve olup biteni daha iyi anlamanıza yardımcı olur.</a:t>
            </a:r>
          </a:p>
        </p:txBody>
      </p:sp>
    </p:spTree>
    <p:extLst>
      <p:ext uri="{BB962C8B-B14F-4D97-AF65-F5344CB8AC3E}">
        <p14:creationId xmlns:p14="http://schemas.microsoft.com/office/powerpoint/2010/main" val="5458649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a16="http://schemas.microsoft.com/office/drawing/2014/main" id="{2908C009-7540-B641-B1CE-BA39C1F9CE69}"/>
              </a:ext>
            </a:extLst>
          </p:cNvPr>
          <p:cNvSpPr txBox="1"/>
          <p:nvPr/>
        </p:nvSpPr>
        <p:spPr>
          <a:xfrm>
            <a:off x="674915" y="76200"/>
            <a:ext cx="11103428"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KENDİNİZE NASIL </a:t>
            </a:r>
          </a:p>
          <a:p>
            <a:r>
              <a:rPr lang="tr-TR" sz="4800" b="1" dirty="0">
                <a:solidFill>
                  <a:schemeClr val="bg1"/>
                </a:solidFill>
                <a:cs typeface="Times New Roman" panose="02020603050405020304" pitchFamily="18" charset="0"/>
              </a:rPr>
              <a:t>YARDIMCI OLABİLİRSİNİZ?</a:t>
            </a:r>
          </a:p>
        </p:txBody>
      </p:sp>
      <p:sp>
        <p:nvSpPr>
          <p:cNvPr id="6" name="Alternatif İşlem 5">
            <a:extLst>
              <a:ext uri="{FF2B5EF4-FFF2-40B4-BE49-F238E27FC236}">
                <a16:creationId xmlns:a16="http://schemas.microsoft.com/office/drawing/2014/main" id="{4F61189D-0F69-594E-888E-0FA62467517E}"/>
              </a:ext>
            </a:extLst>
          </p:cNvPr>
          <p:cNvSpPr/>
          <p:nvPr/>
        </p:nvSpPr>
        <p:spPr>
          <a:xfrm>
            <a:off x="1397314" y="2381693"/>
            <a:ext cx="10766333" cy="978195"/>
          </a:xfrm>
          <a:prstGeom prst="flowChartAlternateProcess">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a16="http://schemas.microsoft.com/office/drawing/2014/main" id="{82EF2FD0-2708-814A-8D3A-AB7AE9C8C8FA}"/>
              </a:ext>
            </a:extLst>
          </p:cNvPr>
          <p:cNvSpPr txBox="1">
            <a:spLocks/>
          </p:cNvSpPr>
          <p:nvPr/>
        </p:nvSpPr>
        <p:spPr>
          <a:xfrm>
            <a:off x="1676291" y="2203450"/>
            <a:ext cx="13655858" cy="91249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nSpc>
                <a:spcPct val="150000"/>
              </a:lnSpc>
              <a:buClr>
                <a:srgbClr val="FF0000"/>
              </a:buClr>
              <a:buNone/>
            </a:pPr>
            <a:r>
              <a:rPr lang="tr-TR" sz="4800" b="1" dirty="0"/>
              <a:t>	</a:t>
            </a:r>
            <a:r>
              <a:rPr lang="tr-TR" sz="4800" b="1" dirty="0">
                <a:solidFill>
                  <a:schemeClr val="bg1"/>
                </a:solidFill>
              </a:rPr>
              <a:t>YAŞADIKLARINIZI YAZMAYI DENEYİN</a:t>
            </a:r>
          </a:p>
          <a:p>
            <a:pPr algn="just">
              <a:lnSpc>
                <a:spcPct val="150000"/>
              </a:lnSpc>
              <a:buClr>
                <a:srgbClr val="FF0000"/>
              </a:buClr>
            </a:pPr>
            <a:r>
              <a:rPr lang="tr-TR" sz="4800" dirty="0"/>
              <a:t>Şayet yaşadıklarınızı birileriyle konuşmaya hazır değilseniz, bunları kaleme almanın da oldukça yararlı olduğu bilinmektedir. Yaşadıklarınızı yazarken sadece olayları değil, duygu ve düşüncelerinizi de yazmak size iyi gelecektir.</a:t>
            </a:r>
          </a:p>
        </p:txBody>
      </p:sp>
    </p:spTree>
    <p:extLst>
      <p:ext uri="{BB962C8B-B14F-4D97-AF65-F5344CB8AC3E}">
        <p14:creationId xmlns:p14="http://schemas.microsoft.com/office/powerpoint/2010/main" val="13088887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a16="http://schemas.microsoft.com/office/drawing/2014/main" id="{2908C009-7540-B641-B1CE-BA39C1F9CE69}"/>
              </a:ext>
            </a:extLst>
          </p:cNvPr>
          <p:cNvSpPr txBox="1"/>
          <p:nvPr/>
        </p:nvSpPr>
        <p:spPr>
          <a:xfrm>
            <a:off x="674915" y="76200"/>
            <a:ext cx="11103428"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KENDİNİZE NASIL </a:t>
            </a:r>
          </a:p>
          <a:p>
            <a:r>
              <a:rPr lang="tr-TR" sz="4800" b="1" dirty="0">
                <a:solidFill>
                  <a:schemeClr val="bg1"/>
                </a:solidFill>
                <a:cs typeface="Times New Roman" panose="02020603050405020304" pitchFamily="18" charset="0"/>
              </a:rPr>
              <a:t>YARDIMCI OLABİLİRSİNİZ?</a:t>
            </a:r>
          </a:p>
        </p:txBody>
      </p:sp>
      <p:sp>
        <p:nvSpPr>
          <p:cNvPr id="6" name="Alternatif İşlem 5">
            <a:extLst>
              <a:ext uri="{FF2B5EF4-FFF2-40B4-BE49-F238E27FC236}">
                <a16:creationId xmlns:a16="http://schemas.microsoft.com/office/drawing/2014/main" id="{66A029CB-B2F4-134B-A6E9-D3A6CCFEA93A}"/>
              </a:ext>
            </a:extLst>
          </p:cNvPr>
          <p:cNvSpPr/>
          <p:nvPr/>
        </p:nvSpPr>
        <p:spPr>
          <a:xfrm>
            <a:off x="1397314" y="2381694"/>
            <a:ext cx="7151263" cy="999460"/>
          </a:xfrm>
          <a:prstGeom prst="flowChartAlternateProcess">
            <a:avLst/>
          </a:prstGeo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a16="http://schemas.microsoft.com/office/drawing/2014/main" id="{82EF2FD0-2708-814A-8D3A-AB7AE9C8C8FA}"/>
              </a:ext>
            </a:extLst>
          </p:cNvPr>
          <p:cNvSpPr txBox="1">
            <a:spLocks/>
          </p:cNvSpPr>
          <p:nvPr/>
        </p:nvSpPr>
        <p:spPr>
          <a:xfrm>
            <a:off x="1676291" y="2203450"/>
            <a:ext cx="16728441" cy="91249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800" b="1" dirty="0">
                <a:solidFill>
                  <a:schemeClr val="bg1"/>
                </a:solidFill>
              </a:rPr>
              <a:t>ANİ KARARLAR ALMAYIN</a:t>
            </a:r>
          </a:p>
          <a:p>
            <a:pPr algn="just">
              <a:lnSpc>
                <a:spcPct val="150000"/>
              </a:lnSpc>
              <a:buClr>
                <a:srgbClr val="FF0000"/>
              </a:buClr>
            </a:pPr>
            <a:r>
              <a:rPr lang="tr-TR" sz="4800" dirty="0"/>
              <a:t>Dünyaya, yaşama, geleceğe, amaçlarımıza ve ilişkilerimize yönelik duygu ve düşüncelerimiz sarsılmış olabilir. Bu yüzden, yaşamınızı bütünüyle değiştirecek ani kararlar vermeyin. Yaşadıklarınızı değerlendirirken sabırlı olun. Yaşamınızla ilgili ani bir karar vermeden önce mutlaka sevdiğiniz ve güvendiğiniz insanlarla konuşarak yaşadıklarınızı yeniden değerlendirmeye çalışın.</a:t>
            </a:r>
          </a:p>
        </p:txBody>
      </p:sp>
    </p:spTree>
    <p:extLst>
      <p:ext uri="{BB962C8B-B14F-4D97-AF65-F5344CB8AC3E}">
        <p14:creationId xmlns:p14="http://schemas.microsoft.com/office/powerpoint/2010/main" val="41496794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a16="http://schemas.microsoft.com/office/drawing/2014/main" id="{2908C009-7540-B641-B1CE-BA39C1F9CE69}"/>
              </a:ext>
            </a:extLst>
          </p:cNvPr>
          <p:cNvSpPr txBox="1"/>
          <p:nvPr/>
        </p:nvSpPr>
        <p:spPr>
          <a:xfrm>
            <a:off x="674915" y="76200"/>
            <a:ext cx="11103428"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KENDİNİZE NASIL </a:t>
            </a:r>
          </a:p>
          <a:p>
            <a:r>
              <a:rPr lang="tr-TR" sz="4800" b="1" dirty="0">
                <a:solidFill>
                  <a:schemeClr val="bg1"/>
                </a:solidFill>
                <a:cs typeface="Times New Roman" panose="02020603050405020304" pitchFamily="18" charset="0"/>
              </a:rPr>
              <a:t>YARDIMCI OLABİLİRSİNİZ?</a:t>
            </a:r>
          </a:p>
        </p:txBody>
      </p:sp>
      <p:sp>
        <p:nvSpPr>
          <p:cNvPr id="6" name="Alternatif İşlem 5">
            <a:extLst>
              <a:ext uri="{FF2B5EF4-FFF2-40B4-BE49-F238E27FC236}">
                <a16:creationId xmlns:a16="http://schemas.microsoft.com/office/drawing/2014/main" id="{78758954-D59F-714E-95B4-599140B23D85}"/>
              </a:ext>
            </a:extLst>
          </p:cNvPr>
          <p:cNvSpPr/>
          <p:nvPr/>
        </p:nvSpPr>
        <p:spPr>
          <a:xfrm>
            <a:off x="1397313" y="2381693"/>
            <a:ext cx="8129459" cy="999459"/>
          </a:xfrm>
          <a:prstGeom prst="flowChartAlternateProcess">
            <a:avLst/>
          </a:prstGeo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a16="http://schemas.microsoft.com/office/drawing/2014/main" id="{82EF2FD0-2708-814A-8D3A-AB7AE9C8C8FA}"/>
              </a:ext>
            </a:extLst>
          </p:cNvPr>
          <p:cNvSpPr txBox="1">
            <a:spLocks/>
          </p:cNvSpPr>
          <p:nvPr/>
        </p:nvSpPr>
        <p:spPr>
          <a:xfrm>
            <a:off x="1676291" y="2203450"/>
            <a:ext cx="19004713" cy="91249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800" b="1" dirty="0">
                <a:solidFill>
                  <a:schemeClr val="bg1"/>
                </a:solidFill>
              </a:rPr>
              <a:t>MEDYAYI SAĞLIKLI KULLANIN</a:t>
            </a:r>
          </a:p>
          <a:p>
            <a:pPr algn="just">
              <a:lnSpc>
                <a:spcPct val="150000"/>
              </a:lnSpc>
              <a:buClr>
                <a:srgbClr val="FF0000"/>
              </a:buClr>
            </a:pPr>
            <a:r>
              <a:rPr lang="tr-TR" sz="4800" dirty="0"/>
              <a:t>Medya ya da sosyal medya üzerinden salgın hastalık sürecinde ne olup bittiğini öğrenmek istemeniz oldukça doğaldır. Ancak ilgili haberleri aşırı şekilde takip etmekten, sürekli tekrarlayan zorlayıcı görüntüleri izlemekten vb. kaçının. Salgın hastalıkla ilgili görüntü, resim, haber ve tartışmalara gereğinden fazla odaklanmak tepkilerinizin artmasına neden olabilir.</a:t>
            </a:r>
          </a:p>
        </p:txBody>
      </p:sp>
    </p:spTree>
    <p:extLst>
      <p:ext uri="{BB962C8B-B14F-4D97-AF65-F5344CB8AC3E}">
        <p14:creationId xmlns:p14="http://schemas.microsoft.com/office/powerpoint/2010/main" val="20124506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a16="http://schemas.microsoft.com/office/drawing/2014/main" id="{2908C009-7540-B641-B1CE-BA39C1F9CE69}"/>
              </a:ext>
            </a:extLst>
          </p:cNvPr>
          <p:cNvSpPr txBox="1"/>
          <p:nvPr/>
        </p:nvSpPr>
        <p:spPr>
          <a:xfrm>
            <a:off x="674915" y="406400"/>
            <a:ext cx="11103428" cy="830997"/>
          </a:xfrm>
          <a:prstGeom prst="rect">
            <a:avLst/>
          </a:prstGeom>
          <a:noFill/>
        </p:spPr>
        <p:txBody>
          <a:bodyPr wrap="square" rtlCol="0">
            <a:spAutoFit/>
          </a:bodyPr>
          <a:lstStyle/>
          <a:p>
            <a:r>
              <a:rPr lang="tr-TR" sz="4800" b="1" dirty="0">
                <a:solidFill>
                  <a:schemeClr val="bg1"/>
                </a:solidFill>
              </a:rPr>
              <a:t>NE ZAMAN DESTEK ALMALIYIM?</a:t>
            </a:r>
            <a:endParaRPr lang="tr-TR" sz="4800" b="1" dirty="0">
              <a:solidFill>
                <a:schemeClr val="bg1"/>
              </a:solidFill>
              <a:cs typeface="Times New Roman" panose="02020603050405020304" pitchFamily="18" charset="0"/>
            </a:endParaRPr>
          </a:p>
        </p:txBody>
      </p:sp>
      <p:sp>
        <p:nvSpPr>
          <p:cNvPr id="4" name="Content Placeholder 2">
            <a:extLst>
              <a:ext uri="{FF2B5EF4-FFF2-40B4-BE49-F238E27FC236}">
                <a16:creationId xmlns:a16="http://schemas.microsoft.com/office/drawing/2014/main" id="{82EF2FD0-2708-814A-8D3A-AB7AE9C8C8FA}"/>
              </a:ext>
            </a:extLst>
          </p:cNvPr>
          <p:cNvSpPr txBox="1">
            <a:spLocks/>
          </p:cNvSpPr>
          <p:nvPr/>
        </p:nvSpPr>
        <p:spPr>
          <a:xfrm>
            <a:off x="1676291" y="2203450"/>
            <a:ext cx="18965803" cy="91249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pPr>
            <a:r>
              <a:rPr lang="tr-TR" sz="4800" dirty="0"/>
              <a:t>Zamanla </a:t>
            </a:r>
            <a:r>
              <a:rPr lang="tr-TR" sz="4800" i="1" dirty="0"/>
              <a:t>bu tepkilerin yoğunluğunun azalması </a:t>
            </a:r>
            <a:r>
              <a:rPr lang="tr-TR" sz="4800" dirty="0"/>
              <a:t>beklenir. </a:t>
            </a:r>
            <a:endParaRPr lang="tr-TR" sz="9600" dirty="0"/>
          </a:p>
          <a:p>
            <a:pPr algn="just">
              <a:lnSpc>
                <a:spcPct val="150000"/>
              </a:lnSpc>
              <a:buClr>
                <a:srgbClr val="FF0000"/>
              </a:buClr>
            </a:pPr>
            <a:r>
              <a:rPr lang="tr-TR" sz="4800" dirty="0"/>
              <a:t>Ancak yaklaşık bir ay geçmesine rağmen bu tepkilerde herhangi bir azalma olmuyorsa ya da bu davranışların sıklığı ve şiddeti giderek artıyorsa zaman kaybetmeden mutlaka rehberlik ve psikolojik danışma servisine, rehberlik ve araştırma merkezine ya da bir ruh sağlığı uzmanına başvurun.</a:t>
            </a:r>
          </a:p>
        </p:txBody>
      </p:sp>
    </p:spTree>
    <p:extLst>
      <p:ext uri="{BB962C8B-B14F-4D97-AF65-F5344CB8AC3E}">
        <p14:creationId xmlns:p14="http://schemas.microsoft.com/office/powerpoint/2010/main" val="3705606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694A5C-D440-D343-A832-65A2FDF65A21}"/>
              </a:ext>
            </a:extLst>
          </p:cNvPr>
          <p:cNvSpPr>
            <a:spLocks noGrp="1"/>
          </p:cNvSpPr>
          <p:nvPr>
            <p:ph idx="1"/>
          </p:nvPr>
        </p:nvSpPr>
        <p:spPr>
          <a:xfrm>
            <a:off x="1676291" y="2838450"/>
            <a:ext cx="18780751" cy="8702676"/>
          </a:xfrm>
        </p:spPr>
        <p:txBody>
          <a:bodyPr>
            <a:normAutofit/>
          </a:bodyPr>
          <a:lstStyle/>
          <a:p>
            <a:pPr marL="457200" indent="-457200">
              <a:lnSpc>
                <a:spcPct val="150000"/>
              </a:lnSpc>
              <a:buClr>
                <a:srgbClr val="FF0000"/>
              </a:buClr>
            </a:pPr>
            <a:r>
              <a:rPr lang="tr-TR" sz="4800" dirty="0">
                <a:ea typeface="Calibri" panose="020F0502020204030204" pitchFamily="34" charset="0"/>
              </a:rPr>
              <a:t>Salgın </a:t>
            </a:r>
            <a:r>
              <a:rPr lang="tr-TR" sz="4800" dirty="0"/>
              <a:t>hastalık sürecinin çocuklar  ve aileleri üzerinde yarattığı olumsuz etkileri azaltmak </a:t>
            </a:r>
          </a:p>
          <a:p>
            <a:pPr marL="457200" indent="-457200">
              <a:lnSpc>
                <a:spcPct val="150000"/>
              </a:lnSpc>
              <a:buClr>
                <a:srgbClr val="FF0000"/>
              </a:buClr>
            </a:pPr>
            <a:r>
              <a:rPr lang="tr-TR" sz="4800" dirty="0"/>
              <a:t>Salgın hastalık sonrasında çocuk ve ailelerin uyum sürecine destek olmak</a:t>
            </a:r>
          </a:p>
          <a:p>
            <a:pPr marL="457200" indent="-457200">
              <a:lnSpc>
                <a:spcPct val="150000"/>
              </a:lnSpc>
              <a:buClr>
                <a:srgbClr val="FF0000"/>
              </a:buClr>
            </a:pPr>
            <a:r>
              <a:rPr lang="tr-TR" sz="4800" dirty="0"/>
              <a:t>Salgın hastalığı sonrasında ailelerin çocuklarına nasıl destek olacakları hakkında bilgi vermek</a:t>
            </a:r>
          </a:p>
          <a:p>
            <a:pPr marL="457200" indent="-457200">
              <a:lnSpc>
                <a:spcPct val="150000"/>
              </a:lnSpc>
              <a:buClr>
                <a:srgbClr val="FF0000"/>
              </a:buClr>
            </a:pPr>
            <a:r>
              <a:rPr lang="tr-TR" sz="4800" dirty="0"/>
              <a:t>Okullarda salgın hastalıkla ile ilgili </a:t>
            </a:r>
            <a:r>
              <a:rPr lang="tr-TR" sz="4800" dirty="0" err="1"/>
              <a:t>psikososyal</a:t>
            </a:r>
            <a:r>
              <a:rPr lang="tr-TR" sz="4800" dirty="0"/>
              <a:t> destek çalışmalarını gerçekleştirmek</a:t>
            </a:r>
          </a:p>
          <a:p>
            <a:pPr>
              <a:lnSpc>
                <a:spcPct val="150000"/>
              </a:lnSpc>
              <a:buClr>
                <a:srgbClr val="FF0000"/>
              </a:buClr>
            </a:pPr>
            <a:endParaRPr lang="tr-TR" sz="4800" dirty="0"/>
          </a:p>
        </p:txBody>
      </p:sp>
      <p:sp>
        <p:nvSpPr>
          <p:cNvPr id="4" name="TextBox 6">
            <a:extLst>
              <a:ext uri="{FF2B5EF4-FFF2-40B4-BE49-F238E27FC236}">
                <a16:creationId xmlns:a16="http://schemas.microsoft.com/office/drawing/2014/main" id="{F17277F8-69C7-F049-9DFD-12282B1AE89C}"/>
              </a:ext>
            </a:extLst>
          </p:cNvPr>
          <p:cNvSpPr txBox="1"/>
          <p:nvPr/>
        </p:nvSpPr>
        <p:spPr>
          <a:xfrm>
            <a:off x="674915" y="303515"/>
            <a:ext cx="11103428" cy="1015663"/>
          </a:xfrm>
          <a:prstGeom prst="rect">
            <a:avLst/>
          </a:prstGeom>
          <a:noFill/>
        </p:spPr>
        <p:txBody>
          <a:bodyPr wrap="square" rtlCol="0">
            <a:spAutoFit/>
          </a:bodyPr>
          <a:lstStyle/>
          <a:p>
            <a:r>
              <a:rPr lang="tr-TR" sz="6000" b="1" dirty="0">
                <a:solidFill>
                  <a:schemeClr val="bg1"/>
                </a:solidFill>
                <a:cs typeface="Times New Roman" panose="02020603050405020304" pitchFamily="18" charset="0"/>
              </a:rPr>
              <a:t>AMAÇ VE HEDEFLER</a:t>
            </a:r>
            <a:endParaRPr lang="tr-TR" sz="6000" dirty="0">
              <a:solidFill>
                <a:schemeClr val="bg1"/>
              </a:solidFill>
            </a:endParaRPr>
          </a:p>
        </p:txBody>
      </p:sp>
    </p:spTree>
    <p:extLst>
      <p:ext uri="{BB962C8B-B14F-4D97-AF65-F5344CB8AC3E}">
        <p14:creationId xmlns:p14="http://schemas.microsoft.com/office/powerpoint/2010/main" val="38228021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a16="http://schemas.microsoft.com/office/drawing/2014/main" id="{2908C009-7540-B641-B1CE-BA39C1F9CE69}"/>
              </a:ext>
            </a:extLst>
          </p:cNvPr>
          <p:cNvSpPr txBox="1"/>
          <p:nvPr/>
        </p:nvSpPr>
        <p:spPr>
          <a:xfrm>
            <a:off x="674915" y="406400"/>
            <a:ext cx="11103428" cy="830997"/>
          </a:xfrm>
          <a:prstGeom prst="rect">
            <a:avLst/>
          </a:prstGeom>
          <a:noFill/>
        </p:spPr>
        <p:txBody>
          <a:bodyPr wrap="square" rtlCol="0">
            <a:spAutoFit/>
          </a:bodyPr>
          <a:lstStyle/>
          <a:p>
            <a:r>
              <a:rPr lang="tr-TR" sz="4800" b="1" dirty="0">
                <a:solidFill>
                  <a:schemeClr val="bg1"/>
                </a:solidFill>
              </a:rPr>
              <a:t>NE ZAMAN DESTEK ALMALIYIM?</a:t>
            </a:r>
            <a:endParaRPr lang="tr-TR" sz="4800" b="1" dirty="0">
              <a:solidFill>
                <a:schemeClr val="bg1"/>
              </a:solidFill>
              <a:cs typeface="Times New Roman" panose="02020603050405020304" pitchFamily="18" charset="0"/>
            </a:endParaRPr>
          </a:p>
        </p:txBody>
      </p:sp>
      <p:sp>
        <p:nvSpPr>
          <p:cNvPr id="6" name="Alternatif İşlem 5">
            <a:extLst>
              <a:ext uri="{FF2B5EF4-FFF2-40B4-BE49-F238E27FC236}">
                <a16:creationId xmlns:a16="http://schemas.microsoft.com/office/drawing/2014/main" id="{B810AA6A-02BD-604B-86E6-AFCE48A054F2}"/>
              </a:ext>
            </a:extLst>
          </p:cNvPr>
          <p:cNvSpPr/>
          <p:nvPr/>
        </p:nvSpPr>
        <p:spPr>
          <a:xfrm>
            <a:off x="3416728" y="10781414"/>
            <a:ext cx="16146408" cy="850605"/>
          </a:xfrm>
          <a:prstGeom prst="flowChartAlternateProcess">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a16="http://schemas.microsoft.com/office/drawing/2014/main" id="{82EF2FD0-2708-814A-8D3A-AB7AE9C8C8FA}"/>
              </a:ext>
            </a:extLst>
          </p:cNvPr>
          <p:cNvSpPr txBox="1">
            <a:spLocks/>
          </p:cNvSpPr>
          <p:nvPr/>
        </p:nvSpPr>
        <p:spPr>
          <a:xfrm>
            <a:off x="1676291" y="2203450"/>
            <a:ext cx="19627283" cy="91249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algn="just">
              <a:buClr>
                <a:srgbClr val="FF0000"/>
              </a:buClr>
              <a:buNone/>
            </a:pPr>
            <a:r>
              <a:rPr lang="tr-TR" sz="4400" dirty="0"/>
              <a:t>Bu süreçte yaşadığınız yoğun stres ve kaygı ile başa çıkamadığınızı düşünüyorsanız psikolojik yardım almak uygun bir yaklaşım olacaktır. </a:t>
            </a:r>
          </a:p>
          <a:p>
            <a:pPr marL="0" indent="0" algn="just">
              <a:buClr>
                <a:srgbClr val="FF0000"/>
              </a:buClr>
              <a:buNone/>
            </a:pPr>
            <a:r>
              <a:rPr lang="tr-TR" sz="4400" dirty="0"/>
              <a:t>Özellikle; </a:t>
            </a:r>
          </a:p>
          <a:p>
            <a:pPr algn="just">
              <a:buClr>
                <a:srgbClr val="FF0000"/>
              </a:buClr>
            </a:pPr>
            <a:r>
              <a:rPr lang="tr-TR" sz="4400" dirty="0"/>
              <a:t>Duygusal, fiziksel, bilişsel tepkilerinizde zamanla herhangi bir azalma olmuyorsa, </a:t>
            </a:r>
          </a:p>
          <a:p>
            <a:pPr algn="just">
              <a:buClr>
                <a:srgbClr val="FF0000"/>
              </a:buClr>
            </a:pPr>
            <a:r>
              <a:rPr lang="tr-TR" sz="4400" dirty="0"/>
              <a:t>Bu tepkilerin sıklığı ve yoğunluğu giderek artıyorsa, </a:t>
            </a:r>
          </a:p>
          <a:p>
            <a:pPr algn="just">
              <a:buClr>
                <a:srgbClr val="FF0000"/>
              </a:buClr>
            </a:pPr>
            <a:r>
              <a:rPr lang="tr-TR" sz="4400" dirty="0"/>
              <a:t>Bu tepkiler sizin günlük hayatınızı (ailenizi, işinizi ve arkadaşlık ilişkilerinizi) ciddi şekilde olumsuz etkiliyorsa, </a:t>
            </a:r>
          </a:p>
          <a:p>
            <a:pPr algn="just">
              <a:buClr>
                <a:srgbClr val="FF0000"/>
              </a:buClr>
            </a:pPr>
            <a:r>
              <a:rPr lang="tr-TR" sz="4400" dirty="0"/>
              <a:t>Bir nedeni olmaksızın, çok yoğun korku ve endişe yaşıyorsanız,</a:t>
            </a:r>
          </a:p>
          <a:p>
            <a:pPr algn="just">
              <a:buClr>
                <a:srgbClr val="FF0000"/>
              </a:buClr>
            </a:pPr>
            <a:r>
              <a:rPr lang="tr-TR" sz="4400" dirty="0"/>
              <a:t>Aşırı kaygı ve panik belirtileri gösteriyorsanız (nefessiz kalma, sürekli titreme ve baş dönmesi, kalp atışının sürekli hızlanması, yüksek tansiyon, aşırı irkilme tepkileri vb.), </a:t>
            </a:r>
          </a:p>
          <a:p>
            <a:pPr algn="just">
              <a:buClr>
                <a:srgbClr val="FF0000"/>
              </a:buClr>
            </a:pPr>
            <a:r>
              <a:rPr lang="tr-TR" sz="4400" dirty="0"/>
              <a:t>Geleceğe ve sevdiklerinize dair yoğun endişe ve umutsuzluk hissediyorsanız, </a:t>
            </a:r>
          </a:p>
          <a:p>
            <a:pPr marL="0" indent="0" algn="ctr">
              <a:buClr>
                <a:srgbClr val="FF0000"/>
              </a:buClr>
              <a:buNone/>
            </a:pPr>
            <a:r>
              <a:rPr lang="tr-TR" sz="4400" b="1" dirty="0">
                <a:solidFill>
                  <a:srgbClr val="FFFF00"/>
                </a:solidFill>
              </a:rPr>
              <a:t>HİÇ ZAMAN KAYBETMEDEN MUTLAKA BİR UZMANA BAŞVURUN.</a:t>
            </a:r>
          </a:p>
        </p:txBody>
      </p:sp>
    </p:spTree>
    <p:extLst>
      <p:ext uri="{BB962C8B-B14F-4D97-AF65-F5344CB8AC3E}">
        <p14:creationId xmlns:p14="http://schemas.microsoft.com/office/powerpoint/2010/main" val="10721333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FA97B56C-A596-274D-83D8-44F26E1A0FA1}"/>
              </a:ext>
            </a:extLst>
          </p:cNvPr>
          <p:cNvSpPr txBox="1">
            <a:spLocks/>
          </p:cNvSpPr>
          <p:nvPr/>
        </p:nvSpPr>
        <p:spPr>
          <a:xfrm>
            <a:off x="6190743" y="4611819"/>
            <a:ext cx="17780000" cy="786514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tr-TR" sz="8800" b="1" dirty="0"/>
              <a:t>Salgın Hastalığına Bağlı </a:t>
            </a:r>
          </a:p>
          <a:p>
            <a:pPr marL="0" indent="0" algn="ctr">
              <a:buNone/>
            </a:pPr>
            <a:r>
              <a:rPr lang="tr-TR" sz="8800" b="1" dirty="0"/>
              <a:t>Olarak Çocuklarda </a:t>
            </a:r>
          </a:p>
          <a:p>
            <a:pPr marL="0" indent="0" algn="ctr">
              <a:buNone/>
            </a:pPr>
            <a:r>
              <a:rPr lang="tr-TR" sz="8800" b="1" dirty="0"/>
              <a:t>Görülebilecek Tepkiler </a:t>
            </a:r>
            <a:endParaRPr lang="tr-TR" sz="8800" dirty="0"/>
          </a:p>
        </p:txBody>
      </p:sp>
    </p:spTree>
    <p:extLst>
      <p:ext uri="{BB962C8B-B14F-4D97-AF65-F5344CB8AC3E}">
        <p14:creationId xmlns:p14="http://schemas.microsoft.com/office/powerpoint/2010/main" val="16350668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a16="http://schemas.microsoft.com/office/drawing/2014/main" id="{2908C009-7540-B641-B1CE-BA39C1F9CE69}"/>
              </a:ext>
            </a:extLst>
          </p:cNvPr>
          <p:cNvSpPr txBox="1"/>
          <p:nvPr/>
        </p:nvSpPr>
        <p:spPr>
          <a:xfrm>
            <a:off x="674915" y="0"/>
            <a:ext cx="11103428" cy="1569660"/>
          </a:xfrm>
          <a:prstGeom prst="rect">
            <a:avLst/>
          </a:prstGeom>
          <a:noFill/>
        </p:spPr>
        <p:txBody>
          <a:bodyPr wrap="square" rtlCol="0">
            <a:spAutoFit/>
          </a:bodyPr>
          <a:lstStyle/>
          <a:p>
            <a:r>
              <a:rPr lang="tr-TR" sz="4800" b="1" dirty="0">
                <a:solidFill>
                  <a:schemeClr val="bg1"/>
                </a:solidFill>
              </a:rPr>
              <a:t>0-5 YAŞ ARASI</a:t>
            </a:r>
            <a:br>
              <a:rPr lang="tr-TR" sz="4800" b="1" dirty="0">
                <a:solidFill>
                  <a:schemeClr val="bg1"/>
                </a:solidFill>
              </a:rPr>
            </a:br>
            <a:r>
              <a:rPr lang="tr-TR" sz="4800" b="1" dirty="0">
                <a:solidFill>
                  <a:schemeClr val="bg1"/>
                </a:solidFill>
              </a:rPr>
              <a:t>ÇOCUKLARIN TEPKİLERİ</a:t>
            </a:r>
            <a:endParaRPr lang="tr-TR" sz="4800" b="1" dirty="0">
              <a:solidFill>
                <a:schemeClr val="bg1"/>
              </a:solidFill>
              <a:cs typeface="Times New Roman" panose="02020603050405020304" pitchFamily="18" charset="0"/>
            </a:endParaRPr>
          </a:p>
        </p:txBody>
      </p:sp>
      <p:sp>
        <p:nvSpPr>
          <p:cNvPr id="4" name="Content Placeholder 2">
            <a:extLst>
              <a:ext uri="{FF2B5EF4-FFF2-40B4-BE49-F238E27FC236}">
                <a16:creationId xmlns:a16="http://schemas.microsoft.com/office/drawing/2014/main" id="{82EF2FD0-2708-814A-8D3A-AB7AE9C8C8FA}"/>
              </a:ext>
            </a:extLst>
          </p:cNvPr>
          <p:cNvSpPr txBox="1">
            <a:spLocks/>
          </p:cNvSpPr>
          <p:nvPr/>
        </p:nvSpPr>
        <p:spPr>
          <a:xfrm>
            <a:off x="1110234" y="3194050"/>
            <a:ext cx="10668109"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nSpc>
                <a:spcPct val="100000"/>
              </a:lnSpc>
              <a:buClr>
                <a:srgbClr val="FF0000"/>
              </a:buClr>
              <a:defRPr/>
            </a:pPr>
            <a:r>
              <a:rPr lang="tr-TR" sz="4400" dirty="0"/>
              <a:t>Ebeveynlerin yanından ayrılmak istememe</a:t>
            </a:r>
          </a:p>
          <a:p>
            <a:pPr>
              <a:lnSpc>
                <a:spcPct val="100000"/>
              </a:lnSpc>
              <a:buClr>
                <a:srgbClr val="FF0000"/>
              </a:buClr>
              <a:defRPr/>
            </a:pPr>
            <a:r>
              <a:rPr lang="tr-TR" sz="4400" dirty="0"/>
              <a:t>Sürekli ağlama ya da ağlamaklı olma </a:t>
            </a:r>
          </a:p>
          <a:p>
            <a:pPr>
              <a:lnSpc>
                <a:spcPct val="100000"/>
              </a:lnSpc>
              <a:buClr>
                <a:srgbClr val="FF0000"/>
              </a:buClr>
              <a:defRPr/>
            </a:pPr>
            <a:r>
              <a:rPr lang="tr-TR" sz="4400" dirty="0"/>
              <a:t>Huzursuzluk hissetme, huysuz ve sinirli olma </a:t>
            </a:r>
          </a:p>
          <a:p>
            <a:pPr>
              <a:lnSpc>
                <a:spcPct val="100000"/>
              </a:lnSpc>
              <a:buClr>
                <a:srgbClr val="FF0000"/>
              </a:buClr>
              <a:defRPr/>
            </a:pPr>
            <a:r>
              <a:rPr lang="tr-TR" sz="4400" dirty="0"/>
              <a:t>Öfke nöbetleri geçirme, </a:t>
            </a:r>
          </a:p>
          <a:p>
            <a:pPr>
              <a:lnSpc>
                <a:spcPct val="100000"/>
              </a:lnSpc>
              <a:buClr>
                <a:srgbClr val="FF0000"/>
              </a:buClr>
              <a:defRPr/>
            </a:pPr>
            <a:r>
              <a:rPr lang="tr-TR" sz="4400" dirty="0"/>
              <a:t>Karın ağrısı ya da baş ağrısı gibi fiziksel şikâyetler </a:t>
            </a:r>
          </a:p>
        </p:txBody>
      </p:sp>
      <p:sp>
        <p:nvSpPr>
          <p:cNvPr id="6" name="Content Placeholder 2">
            <a:extLst>
              <a:ext uri="{FF2B5EF4-FFF2-40B4-BE49-F238E27FC236}">
                <a16:creationId xmlns:a16="http://schemas.microsoft.com/office/drawing/2014/main" id="{884B0143-35BF-314C-A2C5-7DEFFFEE0219}"/>
              </a:ext>
            </a:extLst>
          </p:cNvPr>
          <p:cNvSpPr txBox="1">
            <a:spLocks/>
          </p:cNvSpPr>
          <p:nvPr/>
        </p:nvSpPr>
        <p:spPr>
          <a:xfrm>
            <a:off x="12997434" y="3194050"/>
            <a:ext cx="9668013"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nSpc>
                <a:spcPct val="100000"/>
              </a:lnSpc>
              <a:buClr>
                <a:srgbClr val="FF0000"/>
              </a:buClr>
              <a:defRPr/>
            </a:pPr>
            <a:r>
              <a:rPr lang="tr-TR" sz="4400" dirty="0"/>
              <a:t>Parmak emme ya da alt ıslatma </a:t>
            </a:r>
          </a:p>
          <a:p>
            <a:pPr>
              <a:lnSpc>
                <a:spcPct val="100000"/>
              </a:lnSpc>
              <a:buClr>
                <a:srgbClr val="FF0000"/>
              </a:buClr>
              <a:defRPr/>
            </a:pPr>
            <a:r>
              <a:rPr lang="tr-TR" sz="4400" dirty="0"/>
              <a:t>Aşırı ürkeklik ya da korkuların başlaması (yalnız kalma, karanlık, hayalet vb.) </a:t>
            </a:r>
          </a:p>
          <a:p>
            <a:pPr>
              <a:lnSpc>
                <a:spcPct val="100000"/>
              </a:lnSpc>
              <a:buClr>
                <a:srgbClr val="FF0000"/>
              </a:buClr>
              <a:defRPr/>
            </a:pPr>
            <a:r>
              <a:rPr lang="tr-TR" sz="4400" dirty="0"/>
              <a:t>Oyunlarda sürekli salgın hastalığı canlandırma/yaşama </a:t>
            </a:r>
          </a:p>
          <a:p>
            <a:pPr>
              <a:lnSpc>
                <a:spcPct val="100000"/>
              </a:lnSpc>
              <a:buClr>
                <a:srgbClr val="FF0000"/>
              </a:buClr>
              <a:defRPr/>
            </a:pPr>
            <a:r>
              <a:rPr lang="tr-TR" sz="4400" dirty="0"/>
              <a:t>Konuşma zorluğu yaşamaya başlama </a:t>
            </a:r>
          </a:p>
          <a:p>
            <a:pPr>
              <a:lnSpc>
                <a:spcPct val="100000"/>
              </a:lnSpc>
              <a:buClr>
                <a:srgbClr val="FF0000"/>
              </a:buClr>
              <a:defRPr/>
            </a:pPr>
            <a:endParaRPr lang="tr-TR" sz="4400" dirty="0"/>
          </a:p>
        </p:txBody>
      </p:sp>
    </p:spTree>
    <p:extLst>
      <p:ext uri="{BB962C8B-B14F-4D97-AF65-F5344CB8AC3E}">
        <p14:creationId xmlns:p14="http://schemas.microsoft.com/office/powerpoint/2010/main" val="24044750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a16="http://schemas.microsoft.com/office/drawing/2014/main" id="{2908C009-7540-B641-B1CE-BA39C1F9CE69}"/>
              </a:ext>
            </a:extLst>
          </p:cNvPr>
          <p:cNvSpPr txBox="1"/>
          <p:nvPr/>
        </p:nvSpPr>
        <p:spPr>
          <a:xfrm>
            <a:off x="674915" y="0"/>
            <a:ext cx="11103428" cy="1569660"/>
          </a:xfrm>
          <a:prstGeom prst="rect">
            <a:avLst/>
          </a:prstGeom>
          <a:noFill/>
        </p:spPr>
        <p:txBody>
          <a:bodyPr wrap="square" rtlCol="0">
            <a:spAutoFit/>
          </a:bodyPr>
          <a:lstStyle/>
          <a:p>
            <a:r>
              <a:rPr lang="tr-TR" sz="4800" b="1" dirty="0">
                <a:solidFill>
                  <a:schemeClr val="bg1"/>
                </a:solidFill>
              </a:rPr>
              <a:t>6-11 YAŞ ARASI</a:t>
            </a:r>
            <a:br>
              <a:rPr lang="tr-TR" sz="4800" b="1" dirty="0">
                <a:solidFill>
                  <a:schemeClr val="bg1"/>
                </a:solidFill>
              </a:rPr>
            </a:br>
            <a:r>
              <a:rPr lang="tr-TR" sz="4800" b="1" dirty="0">
                <a:solidFill>
                  <a:schemeClr val="bg1"/>
                </a:solidFill>
              </a:rPr>
              <a:t>ÇOCUKLARIN TEPKİLERİ</a:t>
            </a:r>
            <a:endParaRPr lang="tr-TR" sz="4800" b="1" dirty="0">
              <a:solidFill>
                <a:schemeClr val="bg1"/>
              </a:solidFill>
              <a:cs typeface="Times New Roman" panose="02020603050405020304" pitchFamily="18" charset="0"/>
            </a:endParaRPr>
          </a:p>
        </p:txBody>
      </p:sp>
      <p:sp>
        <p:nvSpPr>
          <p:cNvPr id="4" name="Content Placeholder 2">
            <a:extLst>
              <a:ext uri="{FF2B5EF4-FFF2-40B4-BE49-F238E27FC236}">
                <a16:creationId xmlns:a16="http://schemas.microsoft.com/office/drawing/2014/main" id="{82EF2FD0-2708-814A-8D3A-AB7AE9C8C8FA}"/>
              </a:ext>
            </a:extLst>
          </p:cNvPr>
          <p:cNvSpPr txBox="1">
            <a:spLocks/>
          </p:cNvSpPr>
          <p:nvPr/>
        </p:nvSpPr>
        <p:spPr>
          <a:xfrm>
            <a:off x="1110235" y="3194050"/>
            <a:ext cx="9356728"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nSpc>
                <a:spcPct val="100000"/>
              </a:lnSpc>
              <a:buClr>
                <a:srgbClr val="FF0000"/>
              </a:buClr>
              <a:defRPr/>
            </a:pPr>
            <a:r>
              <a:rPr lang="tr-TR" sz="4400" dirty="0"/>
              <a:t>Ders başarısının düşmesi</a:t>
            </a:r>
          </a:p>
          <a:p>
            <a:pPr>
              <a:lnSpc>
                <a:spcPct val="100000"/>
              </a:lnSpc>
              <a:buClr>
                <a:srgbClr val="FF0000"/>
              </a:buClr>
              <a:defRPr/>
            </a:pPr>
            <a:r>
              <a:rPr lang="tr-TR" sz="4400" dirty="0"/>
              <a:t>Herkesten uzaklaşma / içine kapanma</a:t>
            </a:r>
          </a:p>
          <a:p>
            <a:pPr>
              <a:lnSpc>
                <a:spcPct val="100000"/>
              </a:lnSpc>
              <a:buClr>
                <a:srgbClr val="FF0000"/>
              </a:buClr>
              <a:defRPr/>
            </a:pPr>
            <a:r>
              <a:rPr lang="tr-TR" sz="4400" dirty="0"/>
              <a:t>Kâbus görme, uyumak istememe ya da uyku problemleri</a:t>
            </a:r>
          </a:p>
          <a:p>
            <a:pPr>
              <a:lnSpc>
                <a:spcPct val="100000"/>
              </a:lnSpc>
              <a:buClr>
                <a:srgbClr val="FF0000"/>
              </a:buClr>
              <a:defRPr/>
            </a:pPr>
            <a:r>
              <a:rPr lang="tr-TR" sz="4400" dirty="0"/>
              <a:t>Karın ağrısı ya da baş ağrısı gibi fiziksel şikâyetler</a:t>
            </a:r>
          </a:p>
          <a:p>
            <a:pPr>
              <a:lnSpc>
                <a:spcPct val="100000"/>
              </a:lnSpc>
              <a:buClr>
                <a:srgbClr val="FF0000"/>
              </a:buClr>
              <a:defRPr/>
            </a:pPr>
            <a:r>
              <a:rPr lang="tr-TR" sz="4400" dirty="0"/>
              <a:t>Aşırı alıngan, sinirli ya da kavgacı olma</a:t>
            </a:r>
          </a:p>
          <a:p>
            <a:pPr>
              <a:lnSpc>
                <a:spcPct val="100000"/>
              </a:lnSpc>
              <a:buClr>
                <a:srgbClr val="FF0000"/>
              </a:buClr>
              <a:defRPr/>
            </a:pPr>
            <a:endParaRPr lang="tr-TR" sz="4400" dirty="0"/>
          </a:p>
        </p:txBody>
      </p:sp>
      <p:sp>
        <p:nvSpPr>
          <p:cNvPr id="6" name="Content Placeholder 2">
            <a:extLst>
              <a:ext uri="{FF2B5EF4-FFF2-40B4-BE49-F238E27FC236}">
                <a16:creationId xmlns:a16="http://schemas.microsoft.com/office/drawing/2014/main" id="{884B0143-35BF-314C-A2C5-7DEFFFEE0219}"/>
              </a:ext>
            </a:extLst>
          </p:cNvPr>
          <p:cNvSpPr txBox="1">
            <a:spLocks/>
          </p:cNvSpPr>
          <p:nvPr/>
        </p:nvSpPr>
        <p:spPr>
          <a:xfrm>
            <a:off x="12997434" y="3194050"/>
            <a:ext cx="10668109"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nSpc>
                <a:spcPct val="100000"/>
              </a:lnSpc>
              <a:buClr>
                <a:srgbClr val="FF0000"/>
              </a:buClr>
              <a:defRPr/>
            </a:pPr>
            <a:r>
              <a:rPr lang="tr-TR" sz="4400" dirty="0"/>
              <a:t>Dikkatini toplamada güçlük çekme</a:t>
            </a:r>
          </a:p>
          <a:p>
            <a:pPr>
              <a:lnSpc>
                <a:spcPct val="100000"/>
              </a:lnSpc>
              <a:buClr>
                <a:srgbClr val="FF0000"/>
              </a:buClr>
              <a:defRPr/>
            </a:pPr>
            <a:r>
              <a:rPr lang="tr-TR" sz="4400" dirty="0"/>
              <a:t>Korkular geliştirme ve hep bu korkulardan söz etme</a:t>
            </a:r>
          </a:p>
          <a:p>
            <a:pPr>
              <a:lnSpc>
                <a:spcPct val="100000"/>
              </a:lnSpc>
              <a:buClr>
                <a:srgbClr val="FF0000"/>
              </a:buClr>
              <a:defRPr/>
            </a:pPr>
            <a:r>
              <a:rPr lang="tr-TR" sz="4400" dirty="0"/>
              <a:t>Sevdiği şeylerden artık zevk alamama</a:t>
            </a:r>
          </a:p>
          <a:p>
            <a:pPr>
              <a:lnSpc>
                <a:spcPct val="100000"/>
              </a:lnSpc>
              <a:buClr>
                <a:srgbClr val="FF0000"/>
              </a:buClr>
              <a:defRPr/>
            </a:pPr>
            <a:r>
              <a:rPr lang="tr-TR" sz="4400" dirty="0"/>
              <a:t>Daha fazla ya da daha az yemek yeme</a:t>
            </a:r>
          </a:p>
          <a:p>
            <a:pPr marL="274320" indent="-274320">
              <a:lnSpc>
                <a:spcPct val="100000"/>
              </a:lnSpc>
              <a:buClr>
                <a:srgbClr val="FF0000"/>
              </a:buClr>
              <a:buNone/>
              <a:defRPr/>
            </a:pPr>
            <a:endParaRPr lang="tr-TR" sz="4400" dirty="0"/>
          </a:p>
        </p:txBody>
      </p:sp>
    </p:spTree>
    <p:extLst>
      <p:ext uri="{BB962C8B-B14F-4D97-AF65-F5344CB8AC3E}">
        <p14:creationId xmlns:p14="http://schemas.microsoft.com/office/powerpoint/2010/main" val="42839223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a16="http://schemas.microsoft.com/office/drawing/2014/main" id="{2908C009-7540-B641-B1CE-BA39C1F9CE69}"/>
              </a:ext>
            </a:extLst>
          </p:cNvPr>
          <p:cNvSpPr txBox="1"/>
          <p:nvPr/>
        </p:nvSpPr>
        <p:spPr>
          <a:xfrm>
            <a:off x="674915" y="0"/>
            <a:ext cx="11103428" cy="1569660"/>
          </a:xfrm>
          <a:prstGeom prst="rect">
            <a:avLst/>
          </a:prstGeom>
          <a:noFill/>
        </p:spPr>
        <p:txBody>
          <a:bodyPr wrap="square" rtlCol="0">
            <a:spAutoFit/>
          </a:bodyPr>
          <a:lstStyle/>
          <a:p>
            <a:r>
              <a:rPr lang="tr-TR" sz="4800" b="1" dirty="0">
                <a:solidFill>
                  <a:schemeClr val="bg1"/>
                </a:solidFill>
              </a:rPr>
              <a:t>12-18 YAŞ ARASI</a:t>
            </a:r>
            <a:br>
              <a:rPr lang="tr-TR" sz="4800" b="1" dirty="0">
                <a:solidFill>
                  <a:schemeClr val="bg1"/>
                </a:solidFill>
              </a:rPr>
            </a:br>
            <a:r>
              <a:rPr lang="tr-TR" sz="4800" b="1" dirty="0">
                <a:solidFill>
                  <a:schemeClr val="bg1"/>
                </a:solidFill>
              </a:rPr>
              <a:t>ÇOCUKLARIN TEPKİLERİ</a:t>
            </a:r>
            <a:endParaRPr lang="tr-TR" sz="4800" b="1" dirty="0">
              <a:solidFill>
                <a:schemeClr val="bg1"/>
              </a:solidFill>
              <a:cs typeface="Times New Roman" panose="02020603050405020304" pitchFamily="18" charset="0"/>
            </a:endParaRPr>
          </a:p>
        </p:txBody>
      </p:sp>
      <p:sp>
        <p:nvSpPr>
          <p:cNvPr id="4" name="Content Placeholder 2">
            <a:extLst>
              <a:ext uri="{FF2B5EF4-FFF2-40B4-BE49-F238E27FC236}">
                <a16:creationId xmlns:a16="http://schemas.microsoft.com/office/drawing/2014/main" id="{82EF2FD0-2708-814A-8D3A-AB7AE9C8C8FA}"/>
              </a:ext>
            </a:extLst>
          </p:cNvPr>
          <p:cNvSpPr txBox="1">
            <a:spLocks/>
          </p:cNvSpPr>
          <p:nvPr/>
        </p:nvSpPr>
        <p:spPr>
          <a:xfrm>
            <a:off x="1110234" y="3194050"/>
            <a:ext cx="10668109"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nSpc>
                <a:spcPct val="100000"/>
              </a:lnSpc>
              <a:buClr>
                <a:srgbClr val="FF0000"/>
              </a:buClr>
              <a:defRPr/>
            </a:pPr>
            <a:r>
              <a:rPr lang="tr-TR" sz="4400" dirty="0"/>
              <a:t>Uyku problemleri (uykusuzluk, kabus vb.) yaşama </a:t>
            </a:r>
          </a:p>
          <a:p>
            <a:pPr>
              <a:lnSpc>
                <a:spcPct val="100000"/>
              </a:lnSpc>
              <a:buClr>
                <a:srgbClr val="FF0000"/>
              </a:buClr>
              <a:defRPr/>
            </a:pPr>
            <a:r>
              <a:rPr lang="tr-TR" sz="4400" dirty="0"/>
              <a:t>Salgın hastalığı hatırlatıcı yerlerden ya da kişilerden kaçma</a:t>
            </a:r>
          </a:p>
          <a:p>
            <a:pPr>
              <a:lnSpc>
                <a:spcPct val="100000"/>
              </a:lnSpc>
              <a:buClr>
                <a:srgbClr val="FF0000"/>
              </a:buClr>
              <a:defRPr/>
            </a:pPr>
            <a:r>
              <a:rPr lang="tr-TR" sz="4400" dirty="0"/>
              <a:t>Salgın hastalık hakkında konuşmaktan kaçınma</a:t>
            </a:r>
          </a:p>
          <a:p>
            <a:pPr>
              <a:lnSpc>
                <a:spcPct val="100000"/>
              </a:lnSpc>
              <a:buClr>
                <a:srgbClr val="FF0000"/>
              </a:buClr>
              <a:defRPr/>
            </a:pPr>
            <a:r>
              <a:rPr lang="tr-TR" sz="4400" dirty="0"/>
              <a:t>Zararlı alışkanlıklara yönelme (Tütün, alkol, madde vb.) </a:t>
            </a:r>
          </a:p>
          <a:p>
            <a:pPr>
              <a:lnSpc>
                <a:spcPct val="100000"/>
              </a:lnSpc>
              <a:buClr>
                <a:srgbClr val="FF0000"/>
              </a:buClr>
              <a:buNone/>
              <a:defRPr/>
            </a:pPr>
            <a:endParaRPr lang="tr-TR" sz="4400" dirty="0"/>
          </a:p>
        </p:txBody>
      </p:sp>
      <p:sp>
        <p:nvSpPr>
          <p:cNvPr id="6" name="Content Placeholder 2">
            <a:extLst>
              <a:ext uri="{FF2B5EF4-FFF2-40B4-BE49-F238E27FC236}">
                <a16:creationId xmlns:a16="http://schemas.microsoft.com/office/drawing/2014/main" id="{884B0143-35BF-314C-A2C5-7DEFFFEE0219}"/>
              </a:ext>
            </a:extLst>
          </p:cNvPr>
          <p:cNvSpPr txBox="1">
            <a:spLocks/>
          </p:cNvSpPr>
          <p:nvPr/>
        </p:nvSpPr>
        <p:spPr>
          <a:xfrm>
            <a:off x="12997435" y="3194050"/>
            <a:ext cx="9473460"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nSpc>
                <a:spcPct val="100000"/>
              </a:lnSpc>
              <a:buClr>
                <a:srgbClr val="FF0000"/>
              </a:buClr>
              <a:defRPr/>
            </a:pPr>
            <a:r>
              <a:rPr lang="tr-TR" sz="4400" dirty="0"/>
              <a:t>Aile ve arkadaşlardan uzaklaşma, sürekli yalnız kalma isteği</a:t>
            </a:r>
          </a:p>
          <a:p>
            <a:pPr>
              <a:lnSpc>
                <a:spcPct val="100000"/>
              </a:lnSpc>
              <a:buClr>
                <a:srgbClr val="FF0000"/>
              </a:buClr>
              <a:defRPr/>
            </a:pPr>
            <a:r>
              <a:rPr lang="tr-TR" sz="4400" dirty="0"/>
              <a:t>Aşırı alıngan ya da öfkeli olma</a:t>
            </a:r>
          </a:p>
          <a:p>
            <a:pPr>
              <a:lnSpc>
                <a:spcPct val="100000"/>
              </a:lnSpc>
              <a:buClr>
                <a:srgbClr val="FF0000"/>
              </a:buClr>
              <a:defRPr/>
            </a:pPr>
            <a:r>
              <a:rPr lang="tr-TR" sz="4400" dirty="0"/>
              <a:t>Sevdiği şeylerden artık zevk almama </a:t>
            </a:r>
          </a:p>
          <a:p>
            <a:pPr marL="274320" indent="-274320">
              <a:lnSpc>
                <a:spcPct val="100000"/>
              </a:lnSpc>
              <a:buClr>
                <a:srgbClr val="FF0000"/>
              </a:buClr>
              <a:buNone/>
              <a:defRPr/>
            </a:pPr>
            <a:endParaRPr lang="tr-TR" sz="4400" dirty="0"/>
          </a:p>
        </p:txBody>
      </p:sp>
    </p:spTree>
    <p:extLst>
      <p:ext uri="{BB962C8B-B14F-4D97-AF65-F5344CB8AC3E}">
        <p14:creationId xmlns:p14="http://schemas.microsoft.com/office/powerpoint/2010/main" val="1552828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a16="http://schemas.microsoft.com/office/drawing/2014/main" id="{2908C009-7540-B641-B1CE-BA39C1F9CE69}"/>
              </a:ext>
            </a:extLst>
          </p:cNvPr>
          <p:cNvSpPr txBox="1"/>
          <p:nvPr/>
        </p:nvSpPr>
        <p:spPr>
          <a:xfrm>
            <a:off x="674915" y="0"/>
            <a:ext cx="10043885" cy="1569660"/>
          </a:xfrm>
          <a:prstGeom prst="rect">
            <a:avLst/>
          </a:prstGeom>
          <a:noFill/>
        </p:spPr>
        <p:txBody>
          <a:bodyPr wrap="square" rtlCol="0">
            <a:spAutoFit/>
          </a:bodyPr>
          <a:lstStyle/>
          <a:p>
            <a:r>
              <a:rPr lang="tr-TR" sz="4800" b="1" dirty="0">
                <a:solidFill>
                  <a:schemeClr val="bg1"/>
                </a:solidFill>
              </a:rPr>
              <a:t>ÇOCUKLARIN TOPARLANMA SÜRECİNDE OKULLARIN ÖNEMİ</a:t>
            </a:r>
            <a:endParaRPr lang="tr-TR" sz="4800" b="1" dirty="0">
              <a:solidFill>
                <a:schemeClr val="bg1"/>
              </a:solidFill>
              <a:cs typeface="Times New Roman" panose="02020603050405020304" pitchFamily="18" charset="0"/>
            </a:endParaRPr>
          </a:p>
        </p:txBody>
      </p:sp>
      <p:sp>
        <p:nvSpPr>
          <p:cNvPr id="4" name="Content Placeholder 2">
            <a:extLst>
              <a:ext uri="{FF2B5EF4-FFF2-40B4-BE49-F238E27FC236}">
                <a16:creationId xmlns:a16="http://schemas.microsoft.com/office/drawing/2014/main" id="{82EF2FD0-2708-814A-8D3A-AB7AE9C8C8FA}"/>
              </a:ext>
            </a:extLst>
          </p:cNvPr>
          <p:cNvSpPr txBox="1">
            <a:spLocks/>
          </p:cNvSpPr>
          <p:nvPr/>
        </p:nvSpPr>
        <p:spPr>
          <a:xfrm>
            <a:off x="1110234" y="3194050"/>
            <a:ext cx="19492949"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algn="just">
              <a:buClr>
                <a:srgbClr val="FF0000"/>
              </a:buClr>
              <a:buNone/>
            </a:pPr>
            <a:r>
              <a:rPr lang="tr-TR" sz="4400" dirty="0"/>
              <a:t>	Okullar normalliği temsil eden ve eğitim yoluyla normal yaşama geri dönmeyi kolaylaştıran önemli kurumlardır.</a:t>
            </a:r>
          </a:p>
          <a:p>
            <a:pPr marL="0" indent="0" algn="just">
              <a:buClr>
                <a:srgbClr val="FF0000"/>
              </a:buClr>
              <a:buNone/>
            </a:pPr>
            <a:r>
              <a:rPr lang="tr-TR" sz="4400" dirty="0"/>
              <a:t>Okulda bulunmak;</a:t>
            </a:r>
          </a:p>
          <a:p>
            <a:pPr algn="just">
              <a:buClr>
                <a:srgbClr val="FF0000"/>
              </a:buClr>
            </a:pPr>
            <a:r>
              <a:rPr lang="tr-TR" sz="4400" dirty="0"/>
              <a:t>Oyun ve diğer okul etkinliklerine katılmak; özellikle çocukların ihtiyaç duydukları, süreklilik, değişmezlik ve normallik hissinin oluşmasına yardımcı olur.</a:t>
            </a:r>
          </a:p>
          <a:p>
            <a:pPr algn="just">
              <a:buClr>
                <a:srgbClr val="FF0000"/>
              </a:buClr>
            </a:pPr>
            <a:r>
              <a:rPr lang="tr-TR" sz="4400" dirty="0"/>
              <a:t>Çocukların ihtiyaçlarını daha kolay ifade etmelerini sağlar.</a:t>
            </a:r>
          </a:p>
          <a:p>
            <a:pPr algn="just">
              <a:buClr>
                <a:srgbClr val="FF0000"/>
              </a:buClr>
            </a:pPr>
            <a:r>
              <a:rPr lang="tr-TR" sz="4400" dirty="0">
                <a:cs typeface="Times New Roman" panose="02020603050405020304" pitchFamily="18" charset="0"/>
              </a:rPr>
              <a:t>Salgın hastalık süreciyle ilgili normal tepkiler  hakkında çocukları bilgilendirerek süreci anlamlandırmalarına yardımcı olurlar.</a:t>
            </a:r>
          </a:p>
          <a:p>
            <a:pPr algn="just">
              <a:buClr>
                <a:srgbClr val="FF0000"/>
              </a:buClr>
            </a:pPr>
            <a:r>
              <a:rPr lang="tr-TR" sz="4400" dirty="0">
                <a:cs typeface="Times New Roman" panose="02020603050405020304" pitchFamily="18" charset="0"/>
              </a:rPr>
              <a:t>Çocukların iyileşme sürecine katkı sağlamak için okul ve aile arasındaki işbirliğini güçlendirir.</a:t>
            </a:r>
          </a:p>
          <a:p>
            <a:pPr algn="just">
              <a:buClr>
                <a:srgbClr val="FF0000"/>
              </a:buClr>
            </a:pPr>
            <a:endParaRPr lang="tr-TR" sz="4400" dirty="0"/>
          </a:p>
        </p:txBody>
      </p:sp>
    </p:spTree>
    <p:extLst>
      <p:ext uri="{BB962C8B-B14F-4D97-AF65-F5344CB8AC3E}">
        <p14:creationId xmlns:p14="http://schemas.microsoft.com/office/powerpoint/2010/main" val="14241579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a16="http://schemas.microsoft.com/office/drawing/2014/main" id="{2908C009-7540-B641-B1CE-BA39C1F9CE69}"/>
              </a:ext>
            </a:extLst>
          </p:cNvPr>
          <p:cNvSpPr txBox="1"/>
          <p:nvPr/>
        </p:nvSpPr>
        <p:spPr>
          <a:xfrm>
            <a:off x="674915" y="0"/>
            <a:ext cx="7351485" cy="1569660"/>
          </a:xfrm>
          <a:prstGeom prst="rect">
            <a:avLst/>
          </a:prstGeom>
          <a:noFill/>
        </p:spPr>
        <p:txBody>
          <a:bodyPr wrap="square" rtlCol="0">
            <a:spAutoFit/>
          </a:bodyPr>
          <a:lstStyle/>
          <a:p>
            <a:pPr lvl="0"/>
            <a:r>
              <a:rPr lang="tr-TR" sz="4800" b="1" dirty="0">
                <a:solidFill>
                  <a:schemeClr val="bg1"/>
                </a:solidFill>
                <a:cs typeface="Times New Roman" panose="02020603050405020304" pitchFamily="18" charset="0"/>
              </a:rPr>
              <a:t>ÇOCUKLARA NASIL YARDIMCI OLABİLİRSİNİZ ?</a:t>
            </a:r>
          </a:p>
        </p:txBody>
      </p:sp>
      <p:sp>
        <p:nvSpPr>
          <p:cNvPr id="6" name="Alternatif İşlem 5">
            <a:extLst>
              <a:ext uri="{FF2B5EF4-FFF2-40B4-BE49-F238E27FC236}">
                <a16:creationId xmlns:a16="http://schemas.microsoft.com/office/drawing/2014/main" id="{C06C01FE-55D6-B645-BBE8-75477BC7C4DF}"/>
              </a:ext>
            </a:extLst>
          </p:cNvPr>
          <p:cNvSpPr/>
          <p:nvPr/>
        </p:nvSpPr>
        <p:spPr>
          <a:xfrm>
            <a:off x="674915" y="2875315"/>
            <a:ext cx="3280397" cy="893135"/>
          </a:xfrm>
          <a:prstGeom prst="flowChartAlternateProcess">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a16="http://schemas.microsoft.com/office/drawing/2014/main" id="{82EF2FD0-2708-814A-8D3A-AB7AE9C8C8FA}"/>
              </a:ext>
            </a:extLst>
          </p:cNvPr>
          <p:cNvSpPr txBox="1">
            <a:spLocks/>
          </p:cNvSpPr>
          <p:nvPr/>
        </p:nvSpPr>
        <p:spPr>
          <a:xfrm>
            <a:off x="1110234" y="2688212"/>
            <a:ext cx="19201119"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400" b="1" dirty="0">
                <a:solidFill>
                  <a:schemeClr val="bg1"/>
                </a:solidFill>
              </a:rPr>
              <a:t>DİNLEYİN</a:t>
            </a:r>
          </a:p>
          <a:p>
            <a:pPr marL="457200" indent="-457200" algn="just">
              <a:lnSpc>
                <a:spcPct val="150000"/>
              </a:lnSpc>
              <a:buClr>
                <a:srgbClr val="FF0000"/>
              </a:buClr>
            </a:pPr>
            <a:r>
              <a:rPr lang="tr-TR" sz="4400" dirty="0">
                <a:ea typeface="Calibri" panose="020F0502020204030204" pitchFamily="34" charset="0"/>
                <a:cs typeface="Times New Roman" panose="02020603050405020304" pitchFamily="18" charset="0"/>
              </a:rPr>
              <a:t>Çocuklar öncelikle sizin nasıl tepkiler gösterdiğinize dikkat ederler. </a:t>
            </a:r>
            <a:r>
              <a:rPr lang="tr-TR" sz="4400" dirty="0">
                <a:cs typeface="Times New Roman" panose="02020603050405020304" pitchFamily="18" charset="0"/>
              </a:rPr>
              <a:t>Bu nedenle çocuğunuzla sakin kalmaya çalışarak iletişimi kurun.</a:t>
            </a:r>
          </a:p>
          <a:p>
            <a:pPr marL="457200" indent="-457200" algn="just">
              <a:lnSpc>
                <a:spcPct val="150000"/>
              </a:lnSpc>
              <a:buClr>
                <a:srgbClr val="FF0000"/>
              </a:buClr>
            </a:pPr>
            <a:r>
              <a:rPr lang="tr-TR" sz="4400" dirty="0"/>
              <a:t>Çocuklarınız için yapabileceğiniz en iyi ve anlamlı şeylerden biri onları dinlemektir. Çocuğunuzu dinleyin, soru sormalarına izin verin ve görüşlerine saygı gösterin. Çocuklarla karşılıklı konuşmak, onlarla sohbet etmek, birlikte resim yapmak ya da oyun oynamak çocukların yaşadıkları bu </a:t>
            </a:r>
            <a:r>
              <a:rPr lang="tr-TR" sz="4400" dirty="0" smtClean="0"/>
              <a:t>zorlayıcı </a:t>
            </a:r>
            <a:r>
              <a:rPr lang="tr-TR" sz="4400" dirty="0"/>
              <a:t>süreci atlatmaları için en sağlıklı ve doğal yoldur.</a:t>
            </a:r>
          </a:p>
        </p:txBody>
      </p:sp>
    </p:spTree>
    <p:extLst>
      <p:ext uri="{BB962C8B-B14F-4D97-AF65-F5344CB8AC3E}">
        <p14:creationId xmlns:p14="http://schemas.microsoft.com/office/powerpoint/2010/main" val="22149680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a16="http://schemas.microsoft.com/office/drawing/2014/main" id="{2908C009-7540-B641-B1CE-BA39C1F9CE69}"/>
              </a:ext>
            </a:extLst>
          </p:cNvPr>
          <p:cNvSpPr txBox="1"/>
          <p:nvPr/>
        </p:nvSpPr>
        <p:spPr>
          <a:xfrm>
            <a:off x="674915" y="0"/>
            <a:ext cx="7351485" cy="1569660"/>
          </a:xfrm>
          <a:prstGeom prst="rect">
            <a:avLst/>
          </a:prstGeom>
          <a:noFill/>
        </p:spPr>
        <p:txBody>
          <a:bodyPr wrap="square" rtlCol="0">
            <a:spAutoFit/>
          </a:bodyPr>
          <a:lstStyle/>
          <a:p>
            <a:pPr lvl="0"/>
            <a:r>
              <a:rPr lang="tr-TR" sz="4800" b="1" dirty="0">
                <a:solidFill>
                  <a:schemeClr val="bg1"/>
                </a:solidFill>
                <a:cs typeface="Times New Roman" panose="02020603050405020304" pitchFamily="18" charset="0"/>
              </a:rPr>
              <a:t>ÇOCUKLARA NASIL YARDIMCI OLABİLİRSİNİZ ?</a:t>
            </a:r>
          </a:p>
        </p:txBody>
      </p:sp>
      <p:sp>
        <p:nvSpPr>
          <p:cNvPr id="6" name="Alternatif İşlem 5">
            <a:extLst>
              <a:ext uri="{FF2B5EF4-FFF2-40B4-BE49-F238E27FC236}">
                <a16:creationId xmlns:a16="http://schemas.microsoft.com/office/drawing/2014/main" id="{A43BFFB1-9821-704E-A7AD-02F4CA3FB098}"/>
              </a:ext>
            </a:extLst>
          </p:cNvPr>
          <p:cNvSpPr/>
          <p:nvPr/>
        </p:nvSpPr>
        <p:spPr>
          <a:xfrm>
            <a:off x="674914" y="3381153"/>
            <a:ext cx="5258053" cy="829340"/>
          </a:xfrm>
          <a:prstGeom prst="flowChartAlternateProcess">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a16="http://schemas.microsoft.com/office/drawing/2014/main" id="{82EF2FD0-2708-814A-8D3A-AB7AE9C8C8FA}"/>
              </a:ext>
            </a:extLst>
          </p:cNvPr>
          <p:cNvSpPr txBox="1">
            <a:spLocks/>
          </p:cNvSpPr>
          <p:nvPr/>
        </p:nvSpPr>
        <p:spPr>
          <a:xfrm>
            <a:off x="1110234" y="3194050"/>
            <a:ext cx="19940421"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400" b="1" dirty="0">
                <a:solidFill>
                  <a:schemeClr val="bg1"/>
                </a:solidFill>
              </a:rPr>
              <a:t>NORMALLEŞTİRİN</a:t>
            </a:r>
          </a:p>
          <a:p>
            <a:pPr algn="just">
              <a:lnSpc>
                <a:spcPct val="150000"/>
              </a:lnSpc>
              <a:buClr>
                <a:srgbClr val="FF0000"/>
              </a:buClr>
            </a:pPr>
            <a:r>
              <a:rPr lang="tr-TR" sz="4400" dirty="0"/>
              <a:t>Çocuklarınızın kaygı ve korku gibi yaşadıkları duyguları size anlatmalarına izin verin. Ancak onları özellikle yaşananlar hakkında konuşmak için zorlamayın. Sadece dinleyin ve anlayış gösterin. Uygun bir zamanda, salgın hastalık sürecinde yaşanan duyguların normal olduğunu anlatın.</a:t>
            </a:r>
          </a:p>
        </p:txBody>
      </p:sp>
    </p:spTree>
    <p:extLst>
      <p:ext uri="{BB962C8B-B14F-4D97-AF65-F5344CB8AC3E}">
        <p14:creationId xmlns:p14="http://schemas.microsoft.com/office/powerpoint/2010/main" val="4462140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a16="http://schemas.microsoft.com/office/drawing/2014/main" id="{2908C009-7540-B641-B1CE-BA39C1F9CE69}"/>
              </a:ext>
            </a:extLst>
          </p:cNvPr>
          <p:cNvSpPr txBox="1"/>
          <p:nvPr/>
        </p:nvSpPr>
        <p:spPr>
          <a:xfrm>
            <a:off x="674915" y="0"/>
            <a:ext cx="7351485" cy="1569660"/>
          </a:xfrm>
          <a:prstGeom prst="rect">
            <a:avLst/>
          </a:prstGeom>
          <a:noFill/>
        </p:spPr>
        <p:txBody>
          <a:bodyPr wrap="square" rtlCol="0">
            <a:spAutoFit/>
          </a:bodyPr>
          <a:lstStyle/>
          <a:p>
            <a:pPr lvl="0"/>
            <a:r>
              <a:rPr lang="tr-TR" sz="4800" b="1" dirty="0">
                <a:solidFill>
                  <a:schemeClr val="bg1"/>
                </a:solidFill>
                <a:cs typeface="Times New Roman" panose="02020603050405020304" pitchFamily="18" charset="0"/>
              </a:rPr>
              <a:t>ÇOCUKLARA NASIL YARDIMCI OLABİLİRSİNİZ ?</a:t>
            </a:r>
          </a:p>
        </p:txBody>
      </p:sp>
      <p:sp>
        <p:nvSpPr>
          <p:cNvPr id="6" name="Alternatif İşlem 5">
            <a:extLst>
              <a:ext uri="{FF2B5EF4-FFF2-40B4-BE49-F238E27FC236}">
                <a16:creationId xmlns:a16="http://schemas.microsoft.com/office/drawing/2014/main" id="{40906B6C-2E94-F146-AF0A-8D8AAAF1F518}"/>
              </a:ext>
            </a:extLst>
          </p:cNvPr>
          <p:cNvSpPr/>
          <p:nvPr/>
        </p:nvSpPr>
        <p:spPr>
          <a:xfrm>
            <a:off x="674914" y="3381153"/>
            <a:ext cx="4003412" cy="829340"/>
          </a:xfrm>
          <a:prstGeom prst="flowChartAlternateProcess">
            <a:avLst/>
          </a:prstGeom>
          <a:gradFill flip="none" rotWithShape="1">
            <a:gsLst>
              <a:gs pos="0">
                <a:schemeClr val="accent6">
                  <a:shade val="30000"/>
                  <a:satMod val="115000"/>
                </a:schemeClr>
              </a:gs>
              <a:gs pos="50000">
                <a:schemeClr val="accent6">
                  <a:shade val="67500"/>
                  <a:satMod val="115000"/>
                </a:schemeClr>
              </a:gs>
              <a:gs pos="100000">
                <a:schemeClr val="accent6">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a16="http://schemas.microsoft.com/office/drawing/2014/main" id="{82EF2FD0-2708-814A-8D3A-AB7AE9C8C8FA}"/>
              </a:ext>
            </a:extLst>
          </p:cNvPr>
          <p:cNvSpPr txBox="1">
            <a:spLocks/>
          </p:cNvSpPr>
          <p:nvPr/>
        </p:nvSpPr>
        <p:spPr>
          <a:xfrm>
            <a:off x="1110234" y="3194050"/>
            <a:ext cx="18150532"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400" b="1" dirty="0">
                <a:solidFill>
                  <a:schemeClr val="bg1"/>
                </a:solidFill>
              </a:rPr>
              <a:t>RAHATLATIN</a:t>
            </a:r>
          </a:p>
          <a:p>
            <a:pPr algn="just">
              <a:lnSpc>
                <a:spcPct val="150000"/>
              </a:lnSpc>
              <a:buClr>
                <a:srgbClr val="FF0000"/>
              </a:buClr>
            </a:pPr>
            <a:r>
              <a:rPr lang="tr-TR" sz="4400" dirty="0"/>
              <a:t>Çocukların güvende olduklarını hissetmek için sizin yardımınıza ihtiyaçları var. Her zamankinden biraz daha fazla ilgi, yakınlık ve şefkat göstererek çocukların toparlanmasına büyük katkı sağlayabilirsiniz. Çocuğunuza samimi bir şekilde onu sevdiğinizi söyleyin. Sevildiklerini ve değer verildiklerini hissettiklerinde çocuklar daha mutlu ve umutlu olurlar.</a:t>
            </a:r>
          </a:p>
        </p:txBody>
      </p:sp>
    </p:spTree>
    <p:extLst>
      <p:ext uri="{BB962C8B-B14F-4D97-AF65-F5344CB8AC3E}">
        <p14:creationId xmlns:p14="http://schemas.microsoft.com/office/powerpoint/2010/main" val="16409627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a16="http://schemas.microsoft.com/office/drawing/2014/main" id="{2908C009-7540-B641-B1CE-BA39C1F9CE69}"/>
              </a:ext>
            </a:extLst>
          </p:cNvPr>
          <p:cNvSpPr txBox="1"/>
          <p:nvPr/>
        </p:nvSpPr>
        <p:spPr>
          <a:xfrm>
            <a:off x="674915" y="0"/>
            <a:ext cx="7351485" cy="1569660"/>
          </a:xfrm>
          <a:prstGeom prst="rect">
            <a:avLst/>
          </a:prstGeom>
          <a:noFill/>
        </p:spPr>
        <p:txBody>
          <a:bodyPr wrap="square" rtlCol="0">
            <a:spAutoFit/>
          </a:bodyPr>
          <a:lstStyle/>
          <a:p>
            <a:pPr lvl="0"/>
            <a:r>
              <a:rPr lang="tr-TR" sz="4800" b="1" dirty="0">
                <a:solidFill>
                  <a:schemeClr val="bg1"/>
                </a:solidFill>
                <a:cs typeface="Times New Roman" panose="02020603050405020304" pitchFamily="18" charset="0"/>
              </a:rPr>
              <a:t>ÇOCUKLARA NASIL YARDIMCI OLABİLİRSİNİZ ?</a:t>
            </a:r>
          </a:p>
        </p:txBody>
      </p:sp>
      <p:sp>
        <p:nvSpPr>
          <p:cNvPr id="6" name="Alternatif İşlem 5">
            <a:extLst>
              <a:ext uri="{FF2B5EF4-FFF2-40B4-BE49-F238E27FC236}">
                <a16:creationId xmlns:a16="http://schemas.microsoft.com/office/drawing/2014/main" id="{EE285662-D1BD-9241-93B4-EEB768EDAE97}"/>
              </a:ext>
            </a:extLst>
          </p:cNvPr>
          <p:cNvSpPr/>
          <p:nvPr/>
        </p:nvSpPr>
        <p:spPr>
          <a:xfrm>
            <a:off x="674915" y="3381153"/>
            <a:ext cx="4322388" cy="829340"/>
          </a:xfrm>
          <a:prstGeom prst="flowChartAlternateProcess">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a16="http://schemas.microsoft.com/office/drawing/2014/main" id="{82EF2FD0-2708-814A-8D3A-AB7AE9C8C8FA}"/>
              </a:ext>
            </a:extLst>
          </p:cNvPr>
          <p:cNvSpPr txBox="1">
            <a:spLocks/>
          </p:cNvSpPr>
          <p:nvPr/>
        </p:nvSpPr>
        <p:spPr>
          <a:xfrm>
            <a:off x="1110234" y="3194050"/>
            <a:ext cx="16477375"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400" b="1" dirty="0">
                <a:solidFill>
                  <a:schemeClr val="bg1"/>
                </a:solidFill>
              </a:rPr>
              <a:t>GÜVEN VERİN</a:t>
            </a:r>
          </a:p>
          <a:p>
            <a:pPr algn="just">
              <a:lnSpc>
                <a:spcPct val="150000"/>
              </a:lnSpc>
              <a:buClr>
                <a:srgbClr val="FF0000"/>
              </a:buClr>
            </a:pPr>
            <a:r>
              <a:rPr lang="tr-TR" sz="4400" dirty="0"/>
              <a:t>Gerçekçi bir şekilde artık güvende olduklarına dair çocuklarınıza moral verin. Çocukların bu konudaki şüphe ve endişelerini giderin. Hem sizin hem de diğer yetişkinlerin meydana gelebilecek bir tehlikeden onları korumak için gerekli önlemleri aldığınızı hatırlatın.</a:t>
            </a:r>
          </a:p>
        </p:txBody>
      </p:sp>
    </p:spTree>
    <p:extLst>
      <p:ext uri="{BB962C8B-B14F-4D97-AF65-F5344CB8AC3E}">
        <p14:creationId xmlns:p14="http://schemas.microsoft.com/office/powerpoint/2010/main" val="1510366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74553C6-89BA-0244-9734-8598D8941960}"/>
              </a:ext>
            </a:extLst>
          </p:cNvPr>
          <p:cNvSpPr txBox="1"/>
          <p:nvPr/>
        </p:nvSpPr>
        <p:spPr>
          <a:xfrm>
            <a:off x="8443609" y="4808551"/>
            <a:ext cx="14139492" cy="2800767"/>
          </a:xfrm>
          <a:prstGeom prst="rect">
            <a:avLst/>
          </a:prstGeom>
          <a:noFill/>
        </p:spPr>
        <p:txBody>
          <a:bodyPr wrap="square" rtlCol="0">
            <a:spAutoFit/>
          </a:bodyPr>
          <a:lstStyle/>
          <a:p>
            <a:pPr algn="ctr"/>
            <a:r>
              <a:rPr lang="tr-TR" sz="8800" b="1" spc="300" dirty="0">
                <a:cs typeface="Times New Roman" panose="02020603050405020304" pitchFamily="18" charset="0"/>
              </a:rPr>
              <a:t>SALGIN</a:t>
            </a:r>
          </a:p>
          <a:p>
            <a:pPr algn="ctr"/>
            <a:r>
              <a:rPr lang="tr-TR" sz="8800" b="1" spc="300" dirty="0">
                <a:cs typeface="Times New Roman" panose="02020603050405020304" pitchFamily="18" charset="0"/>
              </a:rPr>
              <a:t>HASTALIKLAR ve ETKİLERİ </a:t>
            </a:r>
            <a:endParaRPr lang="tr-TR" sz="8800" dirty="0"/>
          </a:p>
        </p:txBody>
      </p:sp>
    </p:spTree>
    <p:extLst>
      <p:ext uri="{BB962C8B-B14F-4D97-AF65-F5344CB8AC3E}">
        <p14:creationId xmlns:p14="http://schemas.microsoft.com/office/powerpoint/2010/main" val="17323091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a16="http://schemas.microsoft.com/office/drawing/2014/main" id="{2908C009-7540-B641-B1CE-BA39C1F9CE69}"/>
              </a:ext>
            </a:extLst>
          </p:cNvPr>
          <p:cNvSpPr txBox="1"/>
          <p:nvPr/>
        </p:nvSpPr>
        <p:spPr>
          <a:xfrm>
            <a:off x="674915" y="0"/>
            <a:ext cx="7351485" cy="1569660"/>
          </a:xfrm>
          <a:prstGeom prst="rect">
            <a:avLst/>
          </a:prstGeom>
          <a:noFill/>
        </p:spPr>
        <p:txBody>
          <a:bodyPr wrap="square" rtlCol="0">
            <a:spAutoFit/>
          </a:bodyPr>
          <a:lstStyle/>
          <a:p>
            <a:pPr lvl="0"/>
            <a:r>
              <a:rPr lang="tr-TR" sz="4800" b="1" dirty="0">
                <a:solidFill>
                  <a:schemeClr val="bg1"/>
                </a:solidFill>
                <a:cs typeface="Times New Roman" panose="02020603050405020304" pitchFamily="18" charset="0"/>
              </a:rPr>
              <a:t>ÇOCUKLARA NASIL YARDIMCI OLABİLİRSİNİZ ?</a:t>
            </a:r>
          </a:p>
        </p:txBody>
      </p:sp>
      <p:sp>
        <p:nvSpPr>
          <p:cNvPr id="6" name="Alternatif İşlem 5">
            <a:extLst>
              <a:ext uri="{FF2B5EF4-FFF2-40B4-BE49-F238E27FC236}">
                <a16:creationId xmlns:a16="http://schemas.microsoft.com/office/drawing/2014/main" id="{DF311BED-9F1D-B946-B219-BF9DD1E060ED}"/>
              </a:ext>
            </a:extLst>
          </p:cNvPr>
          <p:cNvSpPr/>
          <p:nvPr/>
        </p:nvSpPr>
        <p:spPr>
          <a:xfrm>
            <a:off x="674914" y="3381152"/>
            <a:ext cx="4109737" cy="850605"/>
          </a:xfrm>
          <a:prstGeom prst="flowChartAlternateProcess">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16200000" scaled="1"/>
            <a:tileRect/>
          </a:gra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a16="http://schemas.microsoft.com/office/drawing/2014/main" id="{82EF2FD0-2708-814A-8D3A-AB7AE9C8C8FA}"/>
              </a:ext>
            </a:extLst>
          </p:cNvPr>
          <p:cNvSpPr txBox="1">
            <a:spLocks/>
          </p:cNvSpPr>
          <p:nvPr/>
        </p:nvSpPr>
        <p:spPr>
          <a:xfrm>
            <a:off x="1110234" y="3194050"/>
            <a:ext cx="20524081"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400" b="1" dirty="0">
                <a:solidFill>
                  <a:schemeClr val="bg1"/>
                </a:solidFill>
              </a:rPr>
              <a:t>TAKDİR EDİN</a:t>
            </a:r>
          </a:p>
          <a:p>
            <a:pPr algn="just">
              <a:lnSpc>
                <a:spcPct val="150000"/>
              </a:lnSpc>
              <a:buClr>
                <a:srgbClr val="FF0000"/>
              </a:buClr>
            </a:pPr>
            <a:r>
              <a:rPr lang="tr-TR" sz="4400" dirty="0" smtClean="0"/>
              <a:t>Zorlayıcı </a:t>
            </a:r>
            <a:r>
              <a:rPr lang="tr-TR" sz="4400" dirty="0"/>
              <a:t>süreçlerde çocuklar, dikkatli ve düşünceli davranma, cesaretli olma ve umut gibi güçlü yönlerini açığa çıkarırlar. Özellikle çocuklarınızın olumlu davranışlarını gördükçe bu davranışlar için onları takdir edin. Çocuklarınızı övmeniz, onları şımartmaz; tam tersine bu iyi ve olumlu davranışları yeniden yapmak için onları cesaretlendirir ve kendilerine olan güvenin artmasını sağlar.</a:t>
            </a:r>
          </a:p>
        </p:txBody>
      </p:sp>
    </p:spTree>
    <p:extLst>
      <p:ext uri="{BB962C8B-B14F-4D97-AF65-F5344CB8AC3E}">
        <p14:creationId xmlns:p14="http://schemas.microsoft.com/office/powerpoint/2010/main" val="18096841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a16="http://schemas.microsoft.com/office/drawing/2014/main" id="{2908C009-7540-B641-B1CE-BA39C1F9CE69}"/>
              </a:ext>
            </a:extLst>
          </p:cNvPr>
          <p:cNvSpPr txBox="1"/>
          <p:nvPr/>
        </p:nvSpPr>
        <p:spPr>
          <a:xfrm>
            <a:off x="674915" y="0"/>
            <a:ext cx="7351485" cy="1569660"/>
          </a:xfrm>
          <a:prstGeom prst="rect">
            <a:avLst/>
          </a:prstGeom>
          <a:noFill/>
        </p:spPr>
        <p:txBody>
          <a:bodyPr wrap="square" rtlCol="0">
            <a:spAutoFit/>
          </a:bodyPr>
          <a:lstStyle/>
          <a:p>
            <a:pPr lvl="0"/>
            <a:r>
              <a:rPr lang="tr-TR" sz="4800" b="1" dirty="0">
                <a:solidFill>
                  <a:schemeClr val="bg1"/>
                </a:solidFill>
                <a:cs typeface="Times New Roman" panose="02020603050405020304" pitchFamily="18" charset="0"/>
              </a:rPr>
              <a:t>ÇOCUKLARA NASIL YARDIMCI OLABİLİRSİNİZ ?</a:t>
            </a:r>
          </a:p>
        </p:txBody>
      </p:sp>
      <p:sp>
        <p:nvSpPr>
          <p:cNvPr id="6" name="Alternatif İşlem 5">
            <a:extLst>
              <a:ext uri="{FF2B5EF4-FFF2-40B4-BE49-F238E27FC236}">
                <a16:creationId xmlns:a16="http://schemas.microsoft.com/office/drawing/2014/main" id="{41F957DA-51D5-D841-8489-1A3DA682EC9E}"/>
              </a:ext>
            </a:extLst>
          </p:cNvPr>
          <p:cNvSpPr/>
          <p:nvPr/>
        </p:nvSpPr>
        <p:spPr>
          <a:xfrm>
            <a:off x="956930" y="3381153"/>
            <a:ext cx="5082363" cy="871870"/>
          </a:xfrm>
          <a:prstGeom prst="flowChartAlternateProcess">
            <a:avLst/>
          </a:prstGeom>
          <a:gradFill flip="none" rotWithShape="1">
            <a:gsLst>
              <a:gs pos="0">
                <a:schemeClr val="accent3">
                  <a:lumMod val="75000"/>
                  <a:shade val="30000"/>
                  <a:satMod val="115000"/>
                </a:schemeClr>
              </a:gs>
              <a:gs pos="50000">
                <a:schemeClr val="accent3">
                  <a:lumMod val="75000"/>
                  <a:shade val="67500"/>
                  <a:satMod val="115000"/>
                </a:schemeClr>
              </a:gs>
              <a:gs pos="100000">
                <a:schemeClr val="accent3">
                  <a:lumMod val="75000"/>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a16="http://schemas.microsoft.com/office/drawing/2014/main" id="{82EF2FD0-2708-814A-8D3A-AB7AE9C8C8FA}"/>
              </a:ext>
            </a:extLst>
          </p:cNvPr>
          <p:cNvSpPr txBox="1">
            <a:spLocks/>
          </p:cNvSpPr>
          <p:nvPr/>
        </p:nvSpPr>
        <p:spPr>
          <a:xfrm>
            <a:off x="1110234" y="3194050"/>
            <a:ext cx="18072711"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400" b="1" dirty="0">
                <a:solidFill>
                  <a:schemeClr val="bg1"/>
                </a:solidFill>
              </a:rPr>
              <a:t>	OYUN OYNAYIN</a:t>
            </a:r>
          </a:p>
          <a:p>
            <a:pPr algn="just">
              <a:lnSpc>
                <a:spcPct val="150000"/>
              </a:lnSpc>
              <a:buClr>
                <a:srgbClr val="FF0000"/>
              </a:buClr>
            </a:pPr>
            <a:r>
              <a:rPr lang="tr-TR" sz="4400" dirty="0"/>
              <a:t>Çocuklarla birlikte eğlenceli bir şeyler yapmak ya da onlarla oyunlar oynamak size öncelikli ihtiyaç olarak gelmeyebilir. Ancak çocukların (özellikle ergen yaştaki çocukla daha isteksiz görünse de) yeniden toparlanmaları için onlarla birlikte hoşça vakit geçirecek aktiviteler yapmak oldukça önemli ve gereklidir.</a:t>
            </a:r>
          </a:p>
        </p:txBody>
      </p:sp>
    </p:spTree>
    <p:extLst>
      <p:ext uri="{BB962C8B-B14F-4D97-AF65-F5344CB8AC3E}">
        <p14:creationId xmlns:p14="http://schemas.microsoft.com/office/powerpoint/2010/main" val="58992448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a16="http://schemas.microsoft.com/office/drawing/2014/main" id="{2908C009-7540-B641-B1CE-BA39C1F9CE69}"/>
              </a:ext>
            </a:extLst>
          </p:cNvPr>
          <p:cNvSpPr txBox="1"/>
          <p:nvPr/>
        </p:nvSpPr>
        <p:spPr>
          <a:xfrm>
            <a:off x="674915" y="0"/>
            <a:ext cx="7351485" cy="1569660"/>
          </a:xfrm>
          <a:prstGeom prst="rect">
            <a:avLst/>
          </a:prstGeom>
          <a:noFill/>
        </p:spPr>
        <p:txBody>
          <a:bodyPr wrap="square" rtlCol="0">
            <a:spAutoFit/>
          </a:bodyPr>
          <a:lstStyle/>
          <a:p>
            <a:pPr lvl="0"/>
            <a:r>
              <a:rPr lang="tr-TR" sz="4800" b="1" dirty="0">
                <a:solidFill>
                  <a:schemeClr val="bg1"/>
                </a:solidFill>
                <a:cs typeface="Times New Roman" panose="02020603050405020304" pitchFamily="18" charset="0"/>
              </a:rPr>
              <a:t>ÇOCUKLARA NASIL YARDIMCI OLABİLİRSİNİZ ?</a:t>
            </a:r>
          </a:p>
        </p:txBody>
      </p:sp>
      <p:sp>
        <p:nvSpPr>
          <p:cNvPr id="6" name="Alternatif İşlem 5">
            <a:extLst>
              <a:ext uri="{FF2B5EF4-FFF2-40B4-BE49-F238E27FC236}">
                <a16:creationId xmlns:a16="http://schemas.microsoft.com/office/drawing/2014/main" id="{8DB27E73-4C89-2F4C-90B1-602062060DEE}"/>
              </a:ext>
            </a:extLst>
          </p:cNvPr>
          <p:cNvSpPr/>
          <p:nvPr/>
        </p:nvSpPr>
        <p:spPr>
          <a:xfrm>
            <a:off x="1110234" y="3402418"/>
            <a:ext cx="4312371" cy="786810"/>
          </a:xfrm>
          <a:prstGeom prst="flowChartAlternateProcess">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a16="http://schemas.microsoft.com/office/drawing/2014/main" id="{82EF2FD0-2708-814A-8D3A-AB7AE9C8C8FA}"/>
              </a:ext>
            </a:extLst>
          </p:cNvPr>
          <p:cNvSpPr txBox="1">
            <a:spLocks/>
          </p:cNvSpPr>
          <p:nvPr/>
        </p:nvSpPr>
        <p:spPr>
          <a:xfrm>
            <a:off x="1110234" y="3194050"/>
            <a:ext cx="19395672"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400" dirty="0"/>
              <a:t>	</a:t>
            </a:r>
            <a:r>
              <a:rPr lang="tr-TR" sz="4400" b="1" dirty="0">
                <a:solidFill>
                  <a:schemeClr val="bg1"/>
                </a:solidFill>
              </a:rPr>
              <a:t>MODEL OLUN</a:t>
            </a:r>
          </a:p>
          <a:p>
            <a:pPr algn="just">
              <a:lnSpc>
                <a:spcPct val="150000"/>
              </a:lnSpc>
              <a:buClr>
                <a:srgbClr val="FF0000"/>
              </a:buClr>
            </a:pPr>
            <a:r>
              <a:rPr lang="tr-TR" sz="4400" dirty="0"/>
              <a:t>Çocuklar için günlük rutinleri korumak çok önemlidir. Bu nedenle çocuklarınızın yemek, oyun, ders, kurs ya da uyku saatlerinin değişmemesine mümkün olduğunca özen gösterin ve model olmak için rutinlerinizi koruyun.</a:t>
            </a:r>
          </a:p>
          <a:p>
            <a:pPr algn="just">
              <a:lnSpc>
                <a:spcPct val="150000"/>
              </a:lnSpc>
              <a:buClr>
                <a:srgbClr val="FF0000"/>
              </a:buClr>
            </a:pPr>
            <a:r>
              <a:rPr lang="tr-TR" sz="4400" dirty="0">
                <a:ea typeface="Calibri" panose="020F0502020204030204" pitchFamily="34" charset="0"/>
                <a:cs typeface="Times New Roman" panose="02020603050405020304" pitchFamily="18" charset="0"/>
              </a:rPr>
              <a:t>Ayrıca yetişkinlerin ergenlere esnek düşünebilme konusunda model olması ve onlarla farklı başa çıkma yolları hakkında da konuşması etkili olacaktır.</a:t>
            </a:r>
          </a:p>
          <a:p>
            <a:pPr algn="just">
              <a:lnSpc>
                <a:spcPct val="150000"/>
              </a:lnSpc>
              <a:buClr>
                <a:srgbClr val="FF0000"/>
              </a:buClr>
            </a:pPr>
            <a:endParaRPr lang="tr-TR" sz="4400" dirty="0"/>
          </a:p>
        </p:txBody>
      </p:sp>
    </p:spTree>
    <p:extLst>
      <p:ext uri="{BB962C8B-B14F-4D97-AF65-F5344CB8AC3E}">
        <p14:creationId xmlns:p14="http://schemas.microsoft.com/office/powerpoint/2010/main" val="26757700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a16="http://schemas.microsoft.com/office/drawing/2014/main" id="{2908C009-7540-B641-B1CE-BA39C1F9CE69}"/>
              </a:ext>
            </a:extLst>
          </p:cNvPr>
          <p:cNvSpPr txBox="1"/>
          <p:nvPr/>
        </p:nvSpPr>
        <p:spPr>
          <a:xfrm>
            <a:off x="674915" y="0"/>
            <a:ext cx="7351485" cy="1569660"/>
          </a:xfrm>
          <a:prstGeom prst="rect">
            <a:avLst/>
          </a:prstGeom>
          <a:noFill/>
        </p:spPr>
        <p:txBody>
          <a:bodyPr wrap="square" rtlCol="0">
            <a:spAutoFit/>
          </a:bodyPr>
          <a:lstStyle/>
          <a:p>
            <a:pPr lvl="0"/>
            <a:r>
              <a:rPr lang="tr-TR" sz="4800" b="1" dirty="0">
                <a:solidFill>
                  <a:schemeClr val="bg1"/>
                </a:solidFill>
                <a:cs typeface="Times New Roman" panose="02020603050405020304" pitchFamily="18" charset="0"/>
              </a:rPr>
              <a:t>ÇOCUKLARA NASIL YARDIMCI OLABİLİRSİNİZ ?</a:t>
            </a:r>
          </a:p>
        </p:txBody>
      </p:sp>
      <p:sp>
        <p:nvSpPr>
          <p:cNvPr id="6" name="Alternatif İşlem 5">
            <a:extLst>
              <a:ext uri="{FF2B5EF4-FFF2-40B4-BE49-F238E27FC236}">
                <a16:creationId xmlns:a16="http://schemas.microsoft.com/office/drawing/2014/main" id="{87581F75-8AA8-8B4B-8765-B6CF014F6B10}"/>
              </a:ext>
            </a:extLst>
          </p:cNvPr>
          <p:cNvSpPr/>
          <p:nvPr/>
        </p:nvSpPr>
        <p:spPr>
          <a:xfrm>
            <a:off x="1110234" y="2875315"/>
            <a:ext cx="10457989" cy="850605"/>
          </a:xfrm>
          <a:prstGeom prst="flowChartAlternateProcess">
            <a:avLst/>
          </a:prstGeom>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a16="http://schemas.microsoft.com/office/drawing/2014/main" id="{82EF2FD0-2708-814A-8D3A-AB7AE9C8C8FA}"/>
              </a:ext>
            </a:extLst>
          </p:cNvPr>
          <p:cNvSpPr txBox="1">
            <a:spLocks/>
          </p:cNvSpPr>
          <p:nvPr/>
        </p:nvSpPr>
        <p:spPr>
          <a:xfrm>
            <a:off x="1259090" y="2709477"/>
            <a:ext cx="20803242"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400" dirty="0"/>
              <a:t>	</a:t>
            </a:r>
            <a:r>
              <a:rPr lang="tr-TR" sz="4400" b="1" dirty="0">
                <a:solidFill>
                  <a:schemeClr val="bg1"/>
                </a:solidFill>
              </a:rPr>
              <a:t>SORUMLULUK ALMALARINA İZİN VERİN</a:t>
            </a:r>
          </a:p>
          <a:p>
            <a:pPr algn="just">
              <a:lnSpc>
                <a:spcPct val="150000"/>
              </a:lnSpc>
              <a:buClr>
                <a:srgbClr val="FF0000"/>
              </a:buClr>
            </a:pPr>
            <a:r>
              <a:rPr lang="tr-TR" sz="4400" dirty="0"/>
              <a:t>Çocukların size ve çevrenizdekilere, alınan önlemlere uyarak, gönüllü olarak yardım etmelerine izin verin. Özellikle çocukların “her şey kontrol altında” algısının zarar görmemesi için sizin gözetiminizde yaşlarına ve gelişimlerine uygun bazı işlerde size yardımcı olmaları çok önemlidir.</a:t>
            </a:r>
          </a:p>
          <a:p>
            <a:pPr algn="just">
              <a:lnSpc>
                <a:spcPct val="150000"/>
              </a:lnSpc>
              <a:buClr>
                <a:srgbClr val="FF0000"/>
              </a:buClr>
            </a:pPr>
            <a:r>
              <a:rPr lang="tr-TR" sz="4400" dirty="0"/>
              <a:t>Sorumluklarıyla ilgili farklılık olabileceğini de göz önünde bulundurun. Örneğin;1 odasını düzenli bir alışkanlıkla toplayan çocuğun odasını toplamak istememesi, okul başarısındaki farklılıklar, gelecekle ilgili  beklentilerinde farklılıklar , motivasyon eksikliği gibi.</a:t>
            </a:r>
          </a:p>
          <a:p>
            <a:pPr algn="just">
              <a:lnSpc>
                <a:spcPct val="150000"/>
              </a:lnSpc>
              <a:buClr>
                <a:srgbClr val="FF0000"/>
              </a:buClr>
            </a:pPr>
            <a:endParaRPr lang="tr-TR" sz="4400" dirty="0"/>
          </a:p>
        </p:txBody>
      </p:sp>
    </p:spTree>
    <p:extLst>
      <p:ext uri="{BB962C8B-B14F-4D97-AF65-F5344CB8AC3E}">
        <p14:creationId xmlns:p14="http://schemas.microsoft.com/office/powerpoint/2010/main" val="29308066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a16="http://schemas.microsoft.com/office/drawing/2014/main" id="{2908C009-7540-B641-B1CE-BA39C1F9CE69}"/>
              </a:ext>
            </a:extLst>
          </p:cNvPr>
          <p:cNvSpPr txBox="1"/>
          <p:nvPr/>
        </p:nvSpPr>
        <p:spPr>
          <a:xfrm>
            <a:off x="674915" y="0"/>
            <a:ext cx="7351485" cy="1569660"/>
          </a:xfrm>
          <a:prstGeom prst="rect">
            <a:avLst/>
          </a:prstGeom>
          <a:noFill/>
        </p:spPr>
        <p:txBody>
          <a:bodyPr wrap="square" rtlCol="0">
            <a:spAutoFit/>
          </a:bodyPr>
          <a:lstStyle/>
          <a:p>
            <a:pPr lvl="0"/>
            <a:r>
              <a:rPr lang="tr-TR" sz="4800" b="1" dirty="0">
                <a:solidFill>
                  <a:schemeClr val="bg1"/>
                </a:solidFill>
                <a:cs typeface="Times New Roman" panose="02020603050405020304" pitchFamily="18" charset="0"/>
              </a:rPr>
              <a:t>ÇOCUKLARA NASIL YARDIMCI OLABİLİRSİNİZ ?</a:t>
            </a:r>
          </a:p>
        </p:txBody>
      </p:sp>
      <p:sp>
        <p:nvSpPr>
          <p:cNvPr id="6" name="Alternatif İşlem 5">
            <a:extLst>
              <a:ext uri="{FF2B5EF4-FFF2-40B4-BE49-F238E27FC236}">
                <a16:creationId xmlns:a16="http://schemas.microsoft.com/office/drawing/2014/main" id="{A8C46259-7877-D443-B4E0-7EF974E80872}"/>
              </a:ext>
            </a:extLst>
          </p:cNvPr>
          <p:cNvSpPr/>
          <p:nvPr/>
        </p:nvSpPr>
        <p:spPr>
          <a:xfrm>
            <a:off x="977075" y="2875073"/>
            <a:ext cx="5062218" cy="825057"/>
          </a:xfrm>
          <a:prstGeom prst="flowChartAlternateProcess">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a16="http://schemas.microsoft.com/office/drawing/2014/main" id="{82EF2FD0-2708-814A-8D3A-AB7AE9C8C8FA}"/>
              </a:ext>
            </a:extLst>
          </p:cNvPr>
          <p:cNvSpPr txBox="1">
            <a:spLocks/>
          </p:cNvSpPr>
          <p:nvPr/>
        </p:nvSpPr>
        <p:spPr>
          <a:xfrm>
            <a:off x="1110234" y="2704951"/>
            <a:ext cx="21710855" cy="8948785"/>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nSpc>
                <a:spcPct val="150000"/>
              </a:lnSpc>
              <a:buClr>
                <a:srgbClr val="FF0000"/>
              </a:buClr>
              <a:buNone/>
            </a:pPr>
            <a:r>
              <a:rPr lang="tr-TR" sz="4400" b="1" dirty="0"/>
              <a:t>	</a:t>
            </a:r>
            <a:r>
              <a:rPr lang="tr-TR" sz="4400" b="1" dirty="0">
                <a:solidFill>
                  <a:schemeClr val="bg1"/>
                </a:solidFill>
              </a:rPr>
              <a:t>İHMAL ETMEYİN</a:t>
            </a:r>
          </a:p>
          <a:p>
            <a:pPr algn="just">
              <a:lnSpc>
                <a:spcPct val="150000"/>
              </a:lnSpc>
              <a:buClr>
                <a:srgbClr val="FF0000"/>
              </a:buClr>
            </a:pPr>
            <a:r>
              <a:rPr lang="tr-TR" sz="4400" dirty="0"/>
              <a:t>Öncelikle sizin toparlanmanız çocuklar için en önemli yardımlardan biridir. Yaşadıklarınızla baş etmek için mümkünse kendinize de zaman ayırın ve sağlığınıza dikkat edin. Yaşadıklarınızı yakınlarınızla paylaşın ya da diğer yetişkinlerle konuşun, gerekirse bir uzmandan yardım alın. </a:t>
            </a:r>
          </a:p>
          <a:p>
            <a:pPr>
              <a:lnSpc>
                <a:spcPct val="150000"/>
              </a:lnSpc>
              <a:buClr>
                <a:srgbClr val="FF0000"/>
              </a:buClr>
            </a:pPr>
            <a:r>
              <a:rPr lang="tr-TR" sz="4400" dirty="0">
                <a:ea typeface="Calibri" panose="020F0502020204030204" pitchFamily="34" charset="0"/>
                <a:cs typeface="Times New Roman" panose="02020603050405020304" pitchFamily="18" charset="0"/>
              </a:rPr>
              <a:t>Kişisel bakım ve sağlık tedbirlerini ihmal etmeyin. </a:t>
            </a:r>
            <a:r>
              <a:rPr lang="tr-TR" sz="4400" dirty="0">
                <a:cs typeface="Times New Roman" panose="02020603050405020304" pitchFamily="18" charset="0"/>
              </a:rPr>
              <a:t>Elleri yıkamak, mask takmak ya da kıyafetine özen göstermek, saçını taramak gibi tedbirler basit olsa da çocukların </a:t>
            </a:r>
            <a:r>
              <a:rPr lang="tr-TR" sz="4400" dirty="0">
                <a:ea typeface="Calibri" panose="020F0502020204030204" pitchFamily="34" charset="0"/>
                <a:cs typeface="Times New Roman" panose="02020603050405020304" pitchFamily="18" charset="0"/>
              </a:rPr>
              <a:t>biraz daha iyi hissetmelerine yardımcı olacak ve çok belirsiz bir zamanda onlara bir kontrol hissi verecektir. </a:t>
            </a:r>
            <a:endParaRPr lang="tr-TR" sz="4400" dirty="0">
              <a:cs typeface="Times New Roman" panose="02020603050405020304" pitchFamily="18" charset="0"/>
            </a:endParaRPr>
          </a:p>
          <a:p>
            <a:pPr>
              <a:lnSpc>
                <a:spcPct val="150000"/>
              </a:lnSpc>
              <a:buClr>
                <a:srgbClr val="FF0000"/>
              </a:buClr>
              <a:buNone/>
            </a:pPr>
            <a:endParaRPr lang="tr-TR" sz="4400" dirty="0"/>
          </a:p>
        </p:txBody>
      </p:sp>
    </p:spTree>
    <p:extLst>
      <p:ext uri="{BB962C8B-B14F-4D97-AF65-F5344CB8AC3E}">
        <p14:creationId xmlns:p14="http://schemas.microsoft.com/office/powerpoint/2010/main" val="19157482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a16="http://schemas.microsoft.com/office/drawing/2014/main" id="{2908C009-7540-B641-B1CE-BA39C1F9CE69}"/>
              </a:ext>
            </a:extLst>
          </p:cNvPr>
          <p:cNvSpPr txBox="1"/>
          <p:nvPr/>
        </p:nvSpPr>
        <p:spPr>
          <a:xfrm>
            <a:off x="674915" y="0"/>
            <a:ext cx="7351485" cy="1569660"/>
          </a:xfrm>
          <a:prstGeom prst="rect">
            <a:avLst/>
          </a:prstGeom>
          <a:noFill/>
        </p:spPr>
        <p:txBody>
          <a:bodyPr wrap="square" rtlCol="0">
            <a:spAutoFit/>
          </a:bodyPr>
          <a:lstStyle/>
          <a:p>
            <a:pPr lvl="0"/>
            <a:r>
              <a:rPr lang="tr-TR" sz="4800" b="1" dirty="0">
                <a:solidFill>
                  <a:schemeClr val="bg1"/>
                </a:solidFill>
                <a:cs typeface="Times New Roman" panose="02020603050405020304" pitchFamily="18" charset="0"/>
              </a:rPr>
              <a:t>ÇOCUKLARA NASIL YARDIMCI OLABİLİRSİNİZ ?</a:t>
            </a:r>
          </a:p>
        </p:txBody>
      </p:sp>
      <p:sp>
        <p:nvSpPr>
          <p:cNvPr id="6" name="Alternatif İşlem 5">
            <a:extLst>
              <a:ext uri="{FF2B5EF4-FFF2-40B4-BE49-F238E27FC236}">
                <a16:creationId xmlns:a16="http://schemas.microsoft.com/office/drawing/2014/main" id="{A7DD8B1E-8726-454B-B029-92FCEBB49659}"/>
              </a:ext>
            </a:extLst>
          </p:cNvPr>
          <p:cNvSpPr/>
          <p:nvPr/>
        </p:nvSpPr>
        <p:spPr>
          <a:xfrm>
            <a:off x="935664" y="2743198"/>
            <a:ext cx="4253023" cy="871871"/>
          </a:xfrm>
          <a:prstGeom prst="flowChartAlternateProcess">
            <a:avLst/>
          </a:prstGeom>
          <a:gradFill flip="none" rotWithShape="1">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a16="http://schemas.microsoft.com/office/drawing/2014/main" id="{82EF2FD0-2708-814A-8D3A-AB7AE9C8C8FA}"/>
              </a:ext>
            </a:extLst>
          </p:cNvPr>
          <p:cNvSpPr txBox="1">
            <a:spLocks/>
          </p:cNvSpPr>
          <p:nvPr/>
        </p:nvSpPr>
        <p:spPr>
          <a:xfrm>
            <a:off x="1110234" y="2583269"/>
            <a:ext cx="20621357" cy="9401208"/>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400" b="1" dirty="0"/>
              <a:t>	</a:t>
            </a:r>
            <a:r>
              <a:rPr lang="tr-TR" sz="4400" b="1" dirty="0">
                <a:solidFill>
                  <a:schemeClr val="bg1"/>
                </a:solidFill>
              </a:rPr>
              <a:t>BİLGİ EDİNİN</a:t>
            </a:r>
          </a:p>
          <a:p>
            <a:pPr algn="just">
              <a:lnSpc>
                <a:spcPct val="150000"/>
              </a:lnSpc>
              <a:buClr>
                <a:srgbClr val="FF0000"/>
              </a:buClr>
            </a:pPr>
            <a:r>
              <a:rPr lang="tr-TR" sz="4400" dirty="0"/>
              <a:t>Kendinize ve çocuklarınıza yardımcı olmak için yapabileceğiniz en iyi şeylerden biri de doğru kaynaklardan bilgi almaktır. Özellikle yapabileceklerinizle ilgili olarak çocuğunuzun okulunda sizlere verilecek bilgileri lütfen uygulayın. </a:t>
            </a:r>
          </a:p>
          <a:p>
            <a:pPr algn="just">
              <a:lnSpc>
                <a:spcPct val="150000"/>
              </a:lnSpc>
              <a:buClr>
                <a:srgbClr val="FF0000"/>
              </a:buClr>
            </a:pPr>
            <a:r>
              <a:rPr lang="tr-TR" sz="4400" dirty="0">
                <a:cs typeface="Times New Roman" panose="02020603050405020304" pitchFamily="18" charset="0"/>
              </a:rPr>
              <a:t>Çocukların salgını kavramaları (virüs, karantina, mutasyon vb.) ailelerinde, okullarında ve mahallelerinde meydana gelen değişiklikleri anlamaları için temel bilgiler sağlayın.</a:t>
            </a:r>
          </a:p>
          <a:p>
            <a:pPr algn="just">
              <a:lnSpc>
                <a:spcPct val="150000"/>
              </a:lnSpc>
              <a:buClr>
                <a:srgbClr val="FF0000"/>
              </a:buClr>
            </a:pPr>
            <a:r>
              <a:rPr lang="tr-TR" sz="4400" dirty="0"/>
              <a:t>Çocuklarınızla ilgili danışmak istediğiniz bir konu olduğunda yine okul rehberlik ve psikolojik danışma servisinden ve rehberlik ve araştırma merkezlerinden yardım alın.</a:t>
            </a:r>
          </a:p>
          <a:p>
            <a:pPr algn="just">
              <a:lnSpc>
                <a:spcPct val="150000"/>
              </a:lnSpc>
              <a:buClr>
                <a:srgbClr val="FF0000"/>
              </a:buClr>
            </a:pPr>
            <a:endParaRPr lang="tr-TR" sz="4400" dirty="0"/>
          </a:p>
        </p:txBody>
      </p:sp>
    </p:spTree>
    <p:extLst>
      <p:ext uri="{BB962C8B-B14F-4D97-AF65-F5344CB8AC3E}">
        <p14:creationId xmlns:p14="http://schemas.microsoft.com/office/powerpoint/2010/main" val="42061264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a16="http://schemas.microsoft.com/office/drawing/2014/main" id="{2908C009-7540-B641-B1CE-BA39C1F9CE69}"/>
              </a:ext>
            </a:extLst>
          </p:cNvPr>
          <p:cNvSpPr txBox="1"/>
          <p:nvPr/>
        </p:nvSpPr>
        <p:spPr>
          <a:xfrm>
            <a:off x="674915" y="0"/>
            <a:ext cx="7351485" cy="1569660"/>
          </a:xfrm>
          <a:prstGeom prst="rect">
            <a:avLst/>
          </a:prstGeom>
          <a:noFill/>
        </p:spPr>
        <p:txBody>
          <a:bodyPr wrap="square" rtlCol="0">
            <a:spAutoFit/>
          </a:bodyPr>
          <a:lstStyle/>
          <a:p>
            <a:pPr lvl="0"/>
            <a:r>
              <a:rPr lang="tr-TR" sz="4800" b="1" dirty="0">
                <a:solidFill>
                  <a:schemeClr val="bg1"/>
                </a:solidFill>
                <a:cs typeface="Times New Roman" panose="02020603050405020304" pitchFamily="18" charset="0"/>
              </a:rPr>
              <a:t>ÇOCUKLARA NASIL YARDIMCI OLABİLİRSİNİZ ?</a:t>
            </a:r>
          </a:p>
        </p:txBody>
      </p:sp>
      <p:sp>
        <p:nvSpPr>
          <p:cNvPr id="6" name="Alternatif İşlem 5">
            <a:extLst>
              <a:ext uri="{FF2B5EF4-FFF2-40B4-BE49-F238E27FC236}">
                <a16:creationId xmlns:a16="http://schemas.microsoft.com/office/drawing/2014/main" id="{08A06940-6A88-584E-A09F-882BB3ECBE6F}"/>
              </a:ext>
            </a:extLst>
          </p:cNvPr>
          <p:cNvSpPr/>
          <p:nvPr/>
        </p:nvSpPr>
        <p:spPr>
          <a:xfrm>
            <a:off x="674914" y="3381153"/>
            <a:ext cx="9574872" cy="829340"/>
          </a:xfrm>
          <a:prstGeom prst="flowChartAlternateProcess">
            <a:avLst/>
          </a:prstGeom>
          <a:gradFill flip="none" rotWithShape="1">
            <a:gsLst>
              <a:gs pos="0">
                <a:srgbClr val="FF0000">
                  <a:shade val="30000"/>
                  <a:satMod val="115000"/>
                </a:srgbClr>
              </a:gs>
              <a:gs pos="50000">
                <a:srgbClr val="FF0000">
                  <a:shade val="67500"/>
                  <a:satMod val="115000"/>
                </a:srgbClr>
              </a:gs>
              <a:gs pos="100000">
                <a:srgbClr val="FF0000">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a16="http://schemas.microsoft.com/office/drawing/2014/main" id="{82EF2FD0-2708-814A-8D3A-AB7AE9C8C8FA}"/>
              </a:ext>
            </a:extLst>
          </p:cNvPr>
          <p:cNvSpPr txBox="1">
            <a:spLocks/>
          </p:cNvSpPr>
          <p:nvPr/>
        </p:nvSpPr>
        <p:spPr>
          <a:xfrm>
            <a:off x="1110234" y="3194050"/>
            <a:ext cx="20893732"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400" b="1" dirty="0">
                <a:solidFill>
                  <a:schemeClr val="bg1"/>
                </a:solidFill>
              </a:rPr>
              <a:t>MEDYA KULLANIMINI GÖZLEMLEYİN</a:t>
            </a:r>
          </a:p>
          <a:p>
            <a:pPr algn="just">
              <a:lnSpc>
                <a:spcPct val="150000"/>
              </a:lnSpc>
              <a:buClr>
                <a:srgbClr val="FF0000"/>
              </a:buClr>
            </a:pPr>
            <a:r>
              <a:rPr lang="tr-TR" sz="4400" dirty="0">
                <a:ea typeface="Calibri" panose="020F0502020204030204" pitchFamily="34" charset="0"/>
              </a:rPr>
              <a:t>Çocukların televizyondan, radyodan veya çevrimiçi olarak gördüklerine veya duyduklarına dikkat edin. Bir konu hakkında çok fazla bilgi endişeye (ergen yaştaki çocuklar için gelecek kaygısına) yol açabilir. </a:t>
            </a:r>
          </a:p>
          <a:p>
            <a:pPr algn="just">
              <a:lnSpc>
                <a:spcPct val="150000"/>
              </a:lnSpc>
              <a:buClr>
                <a:srgbClr val="FF0000"/>
              </a:buClr>
            </a:pPr>
            <a:r>
              <a:rPr lang="tr-TR" sz="4400" dirty="0">
                <a:ea typeface="Calibri" panose="020F0502020204030204" pitchFamily="34" charset="0"/>
              </a:rPr>
              <a:t>İnternette ve sosyal medyada salgın ile ilgili bazı hikayelerin söylentiye ve yanlış bilgilere dayanabileceği hakkında çocuklarla konuşun. Özellikle ergen yaştaki çocukların bu konu hakkındaki konuşmaya ve tartışmaya daha çok ihtiyaç duyabileceğinin farkında olun.</a:t>
            </a:r>
          </a:p>
          <a:p>
            <a:pPr algn="just">
              <a:buClr>
                <a:srgbClr val="FF0000"/>
              </a:buClr>
            </a:pPr>
            <a:endParaRPr lang="tr-TR" sz="4400" dirty="0"/>
          </a:p>
        </p:txBody>
      </p:sp>
    </p:spTree>
    <p:extLst>
      <p:ext uri="{BB962C8B-B14F-4D97-AF65-F5344CB8AC3E}">
        <p14:creationId xmlns:p14="http://schemas.microsoft.com/office/powerpoint/2010/main" val="25023816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a16="http://schemas.microsoft.com/office/drawing/2014/main" id="{2908C009-7540-B641-B1CE-BA39C1F9CE69}"/>
              </a:ext>
            </a:extLst>
          </p:cNvPr>
          <p:cNvSpPr txBox="1"/>
          <p:nvPr/>
        </p:nvSpPr>
        <p:spPr>
          <a:xfrm>
            <a:off x="674915" y="0"/>
            <a:ext cx="7351485" cy="1569660"/>
          </a:xfrm>
          <a:prstGeom prst="rect">
            <a:avLst/>
          </a:prstGeom>
          <a:noFill/>
        </p:spPr>
        <p:txBody>
          <a:bodyPr wrap="square" rtlCol="0">
            <a:spAutoFit/>
          </a:bodyPr>
          <a:lstStyle/>
          <a:p>
            <a:pPr lvl="0"/>
            <a:r>
              <a:rPr lang="tr-TR" sz="4800" b="1" dirty="0">
                <a:solidFill>
                  <a:schemeClr val="bg1"/>
                </a:solidFill>
                <a:cs typeface="Times New Roman" panose="02020603050405020304" pitchFamily="18" charset="0"/>
              </a:rPr>
              <a:t>ÇOCUKLARA NASIL YARDIMCI OLABİLİRSİNİZ ?</a:t>
            </a:r>
          </a:p>
        </p:txBody>
      </p:sp>
      <p:sp>
        <p:nvSpPr>
          <p:cNvPr id="6" name="Alternatif İşlem 5">
            <a:extLst>
              <a:ext uri="{FF2B5EF4-FFF2-40B4-BE49-F238E27FC236}">
                <a16:creationId xmlns:a16="http://schemas.microsoft.com/office/drawing/2014/main" id="{15E43A21-CCB1-9942-9172-EDACBA8157E1}"/>
              </a:ext>
            </a:extLst>
          </p:cNvPr>
          <p:cNvSpPr/>
          <p:nvPr/>
        </p:nvSpPr>
        <p:spPr>
          <a:xfrm>
            <a:off x="914400" y="3381153"/>
            <a:ext cx="6528391" cy="850605"/>
          </a:xfrm>
          <a:prstGeom prst="flowChartAlternateProcess">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a:extLst>
              <a:ext uri="{FF2B5EF4-FFF2-40B4-BE49-F238E27FC236}">
                <a16:creationId xmlns:a16="http://schemas.microsoft.com/office/drawing/2014/main" id="{82EF2FD0-2708-814A-8D3A-AB7AE9C8C8FA}"/>
              </a:ext>
            </a:extLst>
          </p:cNvPr>
          <p:cNvSpPr txBox="1">
            <a:spLocks/>
          </p:cNvSpPr>
          <p:nvPr/>
        </p:nvSpPr>
        <p:spPr>
          <a:xfrm>
            <a:off x="1110234" y="3194050"/>
            <a:ext cx="19570770"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lnSpc>
                <a:spcPct val="150000"/>
              </a:lnSpc>
              <a:buClr>
                <a:srgbClr val="FF0000"/>
              </a:buClr>
              <a:buNone/>
            </a:pPr>
            <a:r>
              <a:rPr lang="tr-TR" sz="4400" b="1" dirty="0"/>
              <a:t>	</a:t>
            </a:r>
            <a:r>
              <a:rPr lang="tr-TR" sz="4400" b="1" dirty="0">
                <a:solidFill>
                  <a:schemeClr val="bg1"/>
                </a:solidFill>
              </a:rPr>
              <a:t>UZMANA BAŞVURUN</a:t>
            </a:r>
          </a:p>
          <a:p>
            <a:pPr algn="just">
              <a:lnSpc>
                <a:spcPct val="150000"/>
              </a:lnSpc>
              <a:buClr>
                <a:srgbClr val="FF0000"/>
              </a:buClr>
            </a:pPr>
            <a:r>
              <a:rPr lang="tr-TR" sz="4400" dirty="0"/>
              <a:t>Çocuğunuz aşırı panik olma, ağlama nöbetleri, sürekli uyku sorunları ya da yoğun davranış sorunları gibi tepkiler gösteriyorsa, bir ruh sağlığı uzmanına ihtiyacı olabilir. Bu gibi durumlarda okul rehberlik ve psikolojik danışma servisine, rehberlik ve araştırma merkezlerine ya da ruh sağlığı uzmanlarına başvurun.</a:t>
            </a:r>
          </a:p>
        </p:txBody>
      </p:sp>
    </p:spTree>
    <p:extLst>
      <p:ext uri="{BB962C8B-B14F-4D97-AF65-F5344CB8AC3E}">
        <p14:creationId xmlns:p14="http://schemas.microsoft.com/office/powerpoint/2010/main" val="24056344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a16="http://schemas.microsoft.com/office/drawing/2014/main" id="{2908C009-7540-B641-B1CE-BA39C1F9CE69}"/>
              </a:ext>
            </a:extLst>
          </p:cNvPr>
          <p:cNvSpPr txBox="1"/>
          <p:nvPr/>
        </p:nvSpPr>
        <p:spPr>
          <a:xfrm>
            <a:off x="395515" y="0"/>
            <a:ext cx="13142685" cy="1569660"/>
          </a:xfrm>
          <a:prstGeom prst="rect">
            <a:avLst/>
          </a:prstGeom>
          <a:noFill/>
        </p:spPr>
        <p:txBody>
          <a:bodyPr wrap="square" rtlCol="0">
            <a:spAutoFit/>
          </a:bodyPr>
          <a:lstStyle/>
          <a:p>
            <a:pPr lvl="0"/>
            <a:r>
              <a:rPr lang="tr-TR" sz="4800" b="1" dirty="0">
                <a:solidFill>
                  <a:schemeClr val="bg1"/>
                </a:solidFill>
              </a:rPr>
              <a:t>OKULLARDA ÖĞRENCİLERE UYGULANACAK PSİKOEĞİTİM PROGRAMIN GENEL AMAÇLARI-1</a:t>
            </a:r>
            <a:endParaRPr lang="tr-TR" sz="4800" b="1" dirty="0">
              <a:solidFill>
                <a:schemeClr val="bg1"/>
              </a:solidFill>
              <a:cs typeface="Times New Roman" panose="02020603050405020304" pitchFamily="18" charset="0"/>
            </a:endParaRPr>
          </a:p>
        </p:txBody>
      </p:sp>
      <p:sp>
        <p:nvSpPr>
          <p:cNvPr id="4" name="Content Placeholder 2">
            <a:extLst>
              <a:ext uri="{FF2B5EF4-FFF2-40B4-BE49-F238E27FC236}">
                <a16:creationId xmlns:a16="http://schemas.microsoft.com/office/drawing/2014/main" id="{82EF2FD0-2708-814A-8D3A-AB7AE9C8C8FA}"/>
              </a:ext>
            </a:extLst>
          </p:cNvPr>
          <p:cNvSpPr txBox="1">
            <a:spLocks/>
          </p:cNvSpPr>
          <p:nvPr/>
        </p:nvSpPr>
        <p:spPr>
          <a:xfrm>
            <a:off x="1110234" y="3194050"/>
            <a:ext cx="18481272"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457200" indent="-457200" algn="just">
              <a:lnSpc>
                <a:spcPct val="100000"/>
              </a:lnSpc>
              <a:buClr>
                <a:srgbClr val="FF0000"/>
              </a:buClr>
              <a:buFont typeface="+mj-lt"/>
              <a:buAutoNum type="arabicPeriod"/>
            </a:pPr>
            <a:r>
              <a:rPr lang="tr-TR" sz="4400" dirty="0"/>
              <a:t>Öğrencileri salgın hastalık zamanlarında yaşanabilecek normal psikolojik etkiler hakkında bilgilendirmek ve onların bu konuya ilişkin farkındalıklarını arttırmak. </a:t>
            </a:r>
          </a:p>
          <a:p>
            <a:pPr marL="457200" indent="-457200" algn="just">
              <a:lnSpc>
                <a:spcPct val="100000"/>
              </a:lnSpc>
              <a:buClr>
                <a:srgbClr val="FF0000"/>
              </a:buClr>
              <a:buFont typeface="+mj-lt"/>
              <a:buAutoNum type="arabicPeriod"/>
            </a:pPr>
            <a:r>
              <a:rPr lang="tr-TR" sz="4400" dirty="0"/>
              <a:t>Öğrencilere kendi tepkilerini anlama ve paylaşma olanağı vererek tepkilerinin doğal olduğunu göstermek ve öğrencilerin tepkilerini normalleştirmek. </a:t>
            </a:r>
          </a:p>
          <a:p>
            <a:pPr marL="457200" indent="-457200" algn="just">
              <a:lnSpc>
                <a:spcPct val="100000"/>
              </a:lnSpc>
              <a:buClr>
                <a:srgbClr val="FF0000"/>
              </a:buClr>
              <a:buFont typeface="+mj-lt"/>
              <a:buAutoNum type="arabicPeriod"/>
            </a:pPr>
            <a:r>
              <a:rPr lang="tr-TR" sz="4400" dirty="0"/>
              <a:t>Okul sistemi ile öğrenciler arasında yaşantıların paylaşılmasını sağlayarak, öğrencilerin okul ile iletişimini güçlendirmek. </a:t>
            </a:r>
          </a:p>
          <a:p>
            <a:pPr marL="457200" indent="-457200" algn="just">
              <a:lnSpc>
                <a:spcPct val="100000"/>
              </a:lnSpc>
              <a:buClr>
                <a:srgbClr val="FF0000"/>
              </a:buClr>
              <a:buFont typeface="+mj-lt"/>
              <a:buAutoNum type="arabicPeriod"/>
            </a:pPr>
            <a:r>
              <a:rPr lang="tr-TR" sz="4400" dirty="0"/>
              <a:t>Öğrencilerin olumlu başa çıkma yöntemlerini fark etmelerini sağlamak. </a:t>
            </a:r>
          </a:p>
          <a:p>
            <a:pPr marL="457200" indent="-457200" algn="just">
              <a:lnSpc>
                <a:spcPct val="100000"/>
              </a:lnSpc>
              <a:buClr>
                <a:srgbClr val="FF0000"/>
              </a:buClr>
              <a:buFont typeface="+mj-lt"/>
              <a:buAutoNum type="arabicPeriod"/>
            </a:pPr>
            <a:r>
              <a:rPr lang="tr-TR" sz="4400" dirty="0"/>
              <a:t>Öğrencilerin güçlü yanlarını fark etmelerini sağlamak. </a:t>
            </a:r>
          </a:p>
          <a:p>
            <a:pPr marL="0" indent="0" algn="just">
              <a:lnSpc>
                <a:spcPct val="100000"/>
              </a:lnSpc>
              <a:buClr>
                <a:srgbClr val="FF0000"/>
              </a:buClr>
              <a:buNone/>
            </a:pPr>
            <a:endParaRPr lang="tr-TR" sz="4400" dirty="0"/>
          </a:p>
          <a:p>
            <a:pPr marL="457200" indent="-457200" algn="just">
              <a:lnSpc>
                <a:spcPct val="100000"/>
              </a:lnSpc>
              <a:buClr>
                <a:srgbClr val="FF0000"/>
              </a:buClr>
              <a:buFont typeface="+mj-lt"/>
              <a:buAutoNum type="arabicPeriod"/>
            </a:pPr>
            <a:endParaRPr lang="tr-TR" sz="4400" dirty="0"/>
          </a:p>
        </p:txBody>
      </p:sp>
    </p:spTree>
    <p:extLst>
      <p:ext uri="{BB962C8B-B14F-4D97-AF65-F5344CB8AC3E}">
        <p14:creationId xmlns:p14="http://schemas.microsoft.com/office/powerpoint/2010/main" val="166305785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a16="http://schemas.microsoft.com/office/drawing/2014/main" id="{2908C009-7540-B641-B1CE-BA39C1F9CE69}"/>
              </a:ext>
            </a:extLst>
          </p:cNvPr>
          <p:cNvSpPr txBox="1"/>
          <p:nvPr/>
        </p:nvSpPr>
        <p:spPr>
          <a:xfrm>
            <a:off x="395515" y="0"/>
            <a:ext cx="13142685" cy="1569660"/>
          </a:xfrm>
          <a:prstGeom prst="rect">
            <a:avLst/>
          </a:prstGeom>
          <a:noFill/>
        </p:spPr>
        <p:txBody>
          <a:bodyPr wrap="square" rtlCol="0">
            <a:spAutoFit/>
          </a:bodyPr>
          <a:lstStyle/>
          <a:p>
            <a:pPr lvl="0"/>
            <a:r>
              <a:rPr lang="tr-TR" sz="4800" b="1" dirty="0">
                <a:solidFill>
                  <a:schemeClr val="bg1"/>
                </a:solidFill>
              </a:rPr>
              <a:t>OKULLARDA ÖĞRENCİLERE UYGULANACAK PSİKOEĞİTİM PROGRAMIN GENEL AMAÇLARI-2</a:t>
            </a:r>
            <a:endParaRPr lang="tr-TR" sz="4800" b="1" dirty="0">
              <a:solidFill>
                <a:schemeClr val="bg1"/>
              </a:solidFill>
              <a:cs typeface="Times New Roman" panose="02020603050405020304" pitchFamily="18" charset="0"/>
            </a:endParaRPr>
          </a:p>
        </p:txBody>
      </p:sp>
      <p:sp>
        <p:nvSpPr>
          <p:cNvPr id="4" name="Content Placeholder 2">
            <a:extLst>
              <a:ext uri="{FF2B5EF4-FFF2-40B4-BE49-F238E27FC236}">
                <a16:creationId xmlns:a16="http://schemas.microsoft.com/office/drawing/2014/main" id="{82EF2FD0-2708-814A-8D3A-AB7AE9C8C8FA}"/>
              </a:ext>
            </a:extLst>
          </p:cNvPr>
          <p:cNvSpPr txBox="1">
            <a:spLocks/>
          </p:cNvSpPr>
          <p:nvPr/>
        </p:nvSpPr>
        <p:spPr>
          <a:xfrm>
            <a:off x="1110234" y="3194050"/>
            <a:ext cx="21597366"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457200" indent="-457200">
              <a:lnSpc>
                <a:spcPct val="100000"/>
              </a:lnSpc>
              <a:buClr>
                <a:srgbClr val="FF0000"/>
              </a:buClr>
              <a:buFont typeface="+mj-lt"/>
              <a:buAutoNum type="arabicPeriod" startAt="6"/>
            </a:pPr>
            <a:r>
              <a:rPr lang="tr-TR" sz="4400" dirty="0"/>
              <a:t>Öğrencilerin sosyal destek kaynaklarını fark etmelerini sağlamak.</a:t>
            </a:r>
          </a:p>
          <a:p>
            <a:pPr marL="457200" indent="-457200">
              <a:lnSpc>
                <a:spcPct val="100000"/>
              </a:lnSpc>
              <a:buClr>
                <a:srgbClr val="FF0000"/>
              </a:buClr>
              <a:buFont typeface="+mj-lt"/>
              <a:buAutoNum type="arabicPeriod" startAt="6"/>
            </a:pPr>
            <a:r>
              <a:rPr lang="tr-TR" sz="4400" dirty="0"/>
              <a:t>Öğrencilere geleceğe ilişkin olumlu bakış açısı kazandırmak.</a:t>
            </a:r>
          </a:p>
          <a:p>
            <a:pPr marL="457200" indent="-457200">
              <a:lnSpc>
                <a:spcPct val="100000"/>
              </a:lnSpc>
              <a:buClr>
                <a:srgbClr val="FF0000"/>
              </a:buClr>
              <a:buFont typeface="+mj-lt"/>
              <a:buAutoNum type="arabicPeriod" startAt="6"/>
            </a:pPr>
            <a:r>
              <a:rPr lang="tr-TR" sz="4400" dirty="0"/>
              <a:t>Öğrencilerin duygu ve düşüncelerini ifade etmelerini sağlamak.</a:t>
            </a:r>
          </a:p>
          <a:p>
            <a:pPr marL="457200" indent="-457200">
              <a:lnSpc>
                <a:spcPct val="100000"/>
              </a:lnSpc>
              <a:buClr>
                <a:srgbClr val="FF0000"/>
              </a:buClr>
              <a:buFont typeface="+mj-lt"/>
              <a:buAutoNum type="arabicPeriod" startAt="6"/>
            </a:pPr>
            <a:r>
              <a:rPr lang="tr-TR" sz="4400" dirty="0"/>
              <a:t>Öğrencilerin psikolojik sağlamlıklarını güçlendirmek.</a:t>
            </a:r>
          </a:p>
          <a:p>
            <a:pPr marL="457200" indent="-457200">
              <a:lnSpc>
                <a:spcPct val="100000"/>
              </a:lnSpc>
              <a:buClr>
                <a:srgbClr val="FF0000"/>
              </a:buClr>
              <a:buFont typeface="+mj-lt"/>
              <a:buAutoNum type="arabicPeriod" startAt="6"/>
            </a:pPr>
            <a:r>
              <a:rPr lang="tr-TR" sz="4400" dirty="0"/>
              <a:t>Öğrencilerin öğrenme becerilerini ve gelişimlerini desteklemek.</a:t>
            </a:r>
          </a:p>
          <a:p>
            <a:pPr marL="0" indent="0">
              <a:lnSpc>
                <a:spcPct val="100000"/>
              </a:lnSpc>
              <a:buClr>
                <a:srgbClr val="FF0000"/>
              </a:buClr>
              <a:buNone/>
            </a:pPr>
            <a:endParaRPr lang="tr-TR" sz="4400" dirty="0"/>
          </a:p>
          <a:p>
            <a:pPr marL="457200" indent="-457200">
              <a:lnSpc>
                <a:spcPct val="100000"/>
              </a:lnSpc>
              <a:buClr>
                <a:srgbClr val="FF0000"/>
              </a:buClr>
              <a:buFont typeface="+mj-lt"/>
              <a:buAutoNum type="arabicPeriod"/>
            </a:pPr>
            <a:endParaRPr lang="tr-TR" sz="4400" dirty="0"/>
          </a:p>
        </p:txBody>
      </p:sp>
    </p:spTree>
    <p:extLst>
      <p:ext uri="{BB962C8B-B14F-4D97-AF65-F5344CB8AC3E}">
        <p14:creationId xmlns:p14="http://schemas.microsoft.com/office/powerpoint/2010/main" val="2009591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694A5C-D440-D343-A832-65A2FDF65A21}"/>
              </a:ext>
            </a:extLst>
          </p:cNvPr>
          <p:cNvSpPr>
            <a:spLocks noGrp="1"/>
          </p:cNvSpPr>
          <p:nvPr>
            <p:ph idx="1"/>
          </p:nvPr>
        </p:nvSpPr>
        <p:spPr>
          <a:xfrm>
            <a:off x="1676291" y="3016250"/>
            <a:ext cx="16377793" cy="8702676"/>
          </a:xfrm>
        </p:spPr>
        <p:txBody>
          <a:bodyPr>
            <a:normAutofit/>
          </a:bodyPr>
          <a:lstStyle/>
          <a:p>
            <a:pPr marL="457200" indent="-457200" algn="just">
              <a:lnSpc>
                <a:spcPct val="100000"/>
              </a:lnSpc>
              <a:buClr>
                <a:srgbClr val="FF0000"/>
              </a:buClr>
            </a:pPr>
            <a:r>
              <a:rPr lang="tr-TR" sz="5400" dirty="0">
                <a:ea typeface="Calibri" panose="020F0502020204030204" pitchFamily="34" charset="0"/>
              </a:rPr>
              <a:t>Salgın hastalıklar insan hayatının tehdit altında olduğu ve önemli sayıda hastanın olduğu ve ölümlerin yaşandığı acil sağlık durumlarıdır. </a:t>
            </a:r>
          </a:p>
          <a:p>
            <a:pPr marL="457200" indent="-457200" algn="just">
              <a:lnSpc>
                <a:spcPct val="100000"/>
              </a:lnSpc>
              <a:buClr>
                <a:srgbClr val="FF0000"/>
              </a:buClr>
            </a:pPr>
            <a:endParaRPr lang="tr-TR" sz="5400" dirty="0">
              <a:ea typeface="Calibri" panose="020F0502020204030204" pitchFamily="34" charset="0"/>
            </a:endParaRPr>
          </a:p>
          <a:p>
            <a:pPr marL="457200" indent="-457200" algn="just">
              <a:lnSpc>
                <a:spcPct val="100000"/>
              </a:lnSpc>
              <a:buClr>
                <a:srgbClr val="FF0000"/>
              </a:buClr>
            </a:pPr>
            <a:r>
              <a:rPr lang="tr-TR" sz="5400" dirty="0"/>
              <a:t>Salgın hastalıklar insanlık tarihi kadar eski olup; hastalık süreçleri yaşanmış, önlemler ve sonrasında yapılan tıbbi müdahalelerle salgın hastalıklar kontrol altına alınmış veya sonlanmıştır</a:t>
            </a:r>
          </a:p>
          <a:p>
            <a:pPr algn="just">
              <a:lnSpc>
                <a:spcPct val="100000"/>
              </a:lnSpc>
              <a:buClr>
                <a:srgbClr val="FF0000"/>
              </a:buClr>
            </a:pPr>
            <a:endParaRPr lang="tr-TR" sz="5400" dirty="0"/>
          </a:p>
        </p:txBody>
      </p:sp>
      <p:sp>
        <p:nvSpPr>
          <p:cNvPr id="5" name="TextBox 6">
            <a:extLst>
              <a:ext uri="{FF2B5EF4-FFF2-40B4-BE49-F238E27FC236}">
                <a16:creationId xmlns:a16="http://schemas.microsoft.com/office/drawing/2014/main" id="{2908C009-7540-B641-B1CE-BA39C1F9CE69}"/>
              </a:ext>
            </a:extLst>
          </p:cNvPr>
          <p:cNvSpPr txBox="1"/>
          <p:nvPr/>
        </p:nvSpPr>
        <p:spPr>
          <a:xfrm>
            <a:off x="674915" y="303515"/>
            <a:ext cx="11103428" cy="1015663"/>
          </a:xfrm>
          <a:prstGeom prst="rect">
            <a:avLst/>
          </a:prstGeom>
          <a:noFill/>
        </p:spPr>
        <p:txBody>
          <a:bodyPr wrap="square" rtlCol="0">
            <a:spAutoFit/>
          </a:bodyPr>
          <a:lstStyle/>
          <a:p>
            <a:r>
              <a:rPr lang="tr-TR" sz="6000" b="1" dirty="0">
                <a:solidFill>
                  <a:schemeClr val="bg1"/>
                </a:solidFill>
                <a:cs typeface="Times New Roman" panose="02020603050405020304" pitchFamily="18" charset="0"/>
              </a:rPr>
              <a:t>SALGIN HASTALIKLAR</a:t>
            </a:r>
          </a:p>
        </p:txBody>
      </p:sp>
    </p:spTree>
    <p:extLst>
      <p:ext uri="{BB962C8B-B14F-4D97-AF65-F5344CB8AC3E}">
        <p14:creationId xmlns:p14="http://schemas.microsoft.com/office/powerpoint/2010/main" val="61961178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a16="http://schemas.microsoft.com/office/drawing/2014/main" id="{2908C009-7540-B641-B1CE-BA39C1F9CE69}"/>
              </a:ext>
            </a:extLst>
          </p:cNvPr>
          <p:cNvSpPr txBox="1"/>
          <p:nvPr/>
        </p:nvSpPr>
        <p:spPr>
          <a:xfrm>
            <a:off x="395515" y="406400"/>
            <a:ext cx="13142685" cy="830997"/>
          </a:xfrm>
          <a:prstGeom prst="rect">
            <a:avLst/>
          </a:prstGeom>
          <a:noFill/>
        </p:spPr>
        <p:txBody>
          <a:bodyPr wrap="square" rtlCol="0">
            <a:spAutoFit/>
          </a:bodyPr>
          <a:lstStyle/>
          <a:p>
            <a:pPr lvl="0"/>
            <a:r>
              <a:rPr lang="tr-TR" sz="4800" b="1" dirty="0">
                <a:solidFill>
                  <a:schemeClr val="bg1"/>
                </a:solidFill>
                <a:cs typeface="Times New Roman" panose="02020603050405020304" pitchFamily="18" charset="0"/>
              </a:rPr>
              <a:t>ÇOCUKLARA NASIL YARDIMCI OLABİLİRSİNİZ ?</a:t>
            </a:r>
          </a:p>
        </p:txBody>
      </p:sp>
      <p:sp>
        <p:nvSpPr>
          <p:cNvPr id="4" name="Content Placeholder 2">
            <a:extLst>
              <a:ext uri="{FF2B5EF4-FFF2-40B4-BE49-F238E27FC236}">
                <a16:creationId xmlns:a16="http://schemas.microsoft.com/office/drawing/2014/main" id="{82EF2FD0-2708-814A-8D3A-AB7AE9C8C8FA}"/>
              </a:ext>
            </a:extLst>
          </p:cNvPr>
          <p:cNvSpPr txBox="1">
            <a:spLocks/>
          </p:cNvSpPr>
          <p:nvPr/>
        </p:nvSpPr>
        <p:spPr>
          <a:xfrm>
            <a:off x="1110234" y="3194050"/>
            <a:ext cx="17955979" cy="8413750"/>
          </a:xfrm>
          <a:prstGeom prst="rect">
            <a:avLst/>
          </a:prstGeom>
        </p:spPr>
        <p:txBody>
          <a:bodyPr vert="horz" lIns="91440" tIns="45720" rIns="91440" bIns="45720" rtlCol="0">
            <a:noAutofit/>
          </a:bodyPr>
          <a:lst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457200" indent="-457200">
              <a:lnSpc>
                <a:spcPct val="150000"/>
              </a:lnSpc>
              <a:buClr>
                <a:srgbClr val="FF0000"/>
              </a:buClr>
            </a:pPr>
            <a:r>
              <a:rPr lang="tr-TR" sz="4400" dirty="0">
                <a:ea typeface="Calibri" panose="020F0502020204030204" pitchFamily="34" charset="0"/>
              </a:rPr>
              <a:t>Her şeyden önce, çocuğunuza (ve kendinize!) çok zor bir zamanın ortasında olmamıza rağmen, bu durumun geçeceğini hatırlatın. </a:t>
            </a:r>
          </a:p>
          <a:p>
            <a:pPr marL="457200" indent="-457200">
              <a:lnSpc>
                <a:spcPct val="150000"/>
              </a:lnSpc>
              <a:buClr>
                <a:srgbClr val="FF0000"/>
              </a:buClr>
            </a:pPr>
            <a:r>
              <a:rPr lang="tr-TR" sz="4400" dirty="0">
                <a:cs typeface="Times New Roman" panose="02020603050405020304" pitchFamily="18" charset="0"/>
              </a:rPr>
              <a:t>Unutmayın </a:t>
            </a:r>
            <a:r>
              <a:rPr lang="tr-TR" sz="4400" b="1" dirty="0">
                <a:cs typeface="Times New Roman" panose="02020603050405020304" pitchFamily="18" charset="0"/>
              </a:rPr>
              <a:t>umut</a:t>
            </a:r>
            <a:r>
              <a:rPr lang="tr-TR" sz="4400" dirty="0">
                <a:cs typeface="Times New Roman" panose="02020603050405020304" pitchFamily="18" charset="0"/>
              </a:rPr>
              <a:t> beslemek bizim için olduğu gibi çocuklar için de önemlidir. </a:t>
            </a:r>
          </a:p>
        </p:txBody>
      </p:sp>
    </p:spTree>
    <p:extLst>
      <p:ext uri="{BB962C8B-B14F-4D97-AF65-F5344CB8AC3E}">
        <p14:creationId xmlns:p14="http://schemas.microsoft.com/office/powerpoint/2010/main" val="2025587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694A5C-D440-D343-A832-65A2FDF65A21}"/>
              </a:ext>
            </a:extLst>
          </p:cNvPr>
          <p:cNvSpPr>
            <a:spLocks noGrp="1"/>
          </p:cNvSpPr>
          <p:nvPr>
            <p:ph idx="1"/>
          </p:nvPr>
        </p:nvSpPr>
        <p:spPr>
          <a:xfrm>
            <a:off x="1676291" y="2923511"/>
            <a:ext cx="17674965" cy="7857903"/>
          </a:xfrm>
        </p:spPr>
        <p:txBody>
          <a:bodyPr>
            <a:normAutofit/>
          </a:bodyPr>
          <a:lstStyle/>
          <a:p>
            <a:pPr marL="457200" indent="-457200">
              <a:lnSpc>
                <a:spcPct val="100000"/>
              </a:lnSpc>
              <a:buClr>
                <a:srgbClr val="FF0000"/>
              </a:buClr>
            </a:pPr>
            <a:r>
              <a:rPr lang="tr-TR" sz="5400" dirty="0">
                <a:ea typeface="Calibri" panose="020F0502020204030204" pitchFamily="34" charset="0"/>
              </a:rPr>
              <a:t>Salgın zamanında herkes bu süreçten farklı şekillerde etkilenir:</a:t>
            </a:r>
          </a:p>
          <a:p>
            <a:pPr marL="457200" indent="-457200">
              <a:lnSpc>
                <a:spcPct val="100000"/>
              </a:lnSpc>
              <a:buClr>
                <a:srgbClr val="FF0000"/>
              </a:buClr>
            </a:pPr>
            <a:endParaRPr lang="tr-TR" sz="5400" dirty="0">
              <a:ea typeface="Calibri" panose="020F0502020204030204" pitchFamily="34" charset="0"/>
            </a:endParaRPr>
          </a:p>
          <a:p>
            <a:pPr marL="457200" indent="-457200">
              <a:lnSpc>
                <a:spcPct val="100000"/>
              </a:lnSpc>
              <a:buClr>
                <a:srgbClr val="FF0000"/>
              </a:buClr>
            </a:pPr>
            <a:r>
              <a:rPr lang="tr-TR" sz="5400" dirty="0">
                <a:ea typeface="Calibri" panose="020F0502020204030204" pitchFamily="34" charset="0"/>
              </a:rPr>
              <a:t>Bazıları için ani iş kayıpları ve belirsizlikten dolayı ekonomik kayıplar söz konusu olabilir. </a:t>
            </a:r>
          </a:p>
          <a:p>
            <a:pPr marL="457200" indent="-457200">
              <a:lnSpc>
                <a:spcPct val="100000"/>
              </a:lnSpc>
              <a:buClr>
                <a:srgbClr val="FF0000"/>
              </a:buClr>
            </a:pPr>
            <a:endParaRPr lang="tr-TR" sz="5400" dirty="0">
              <a:ea typeface="Calibri" panose="020F0502020204030204" pitchFamily="34" charset="0"/>
            </a:endParaRPr>
          </a:p>
          <a:p>
            <a:pPr marL="457200" indent="-457200">
              <a:lnSpc>
                <a:spcPct val="100000"/>
              </a:lnSpc>
              <a:buClr>
                <a:srgbClr val="FF0000"/>
              </a:buClr>
            </a:pPr>
            <a:r>
              <a:rPr lang="tr-TR" sz="5400" dirty="0">
                <a:ea typeface="Calibri" panose="020F0502020204030204" pitchFamily="34" charset="0"/>
              </a:rPr>
              <a:t>Bazıları için okul ve iş rutinlerinin değişiminden dolayı günlük yaşamlarında belirsizlikler ve zorluklar ortaya çıkabilir.</a:t>
            </a:r>
            <a:endParaRPr lang="tr-TR" sz="5400" dirty="0"/>
          </a:p>
        </p:txBody>
      </p:sp>
      <p:sp>
        <p:nvSpPr>
          <p:cNvPr id="5" name="TextBox 6">
            <a:extLst>
              <a:ext uri="{FF2B5EF4-FFF2-40B4-BE49-F238E27FC236}">
                <a16:creationId xmlns:a16="http://schemas.microsoft.com/office/drawing/2014/main" id="{2908C009-7540-B641-B1CE-BA39C1F9CE69}"/>
              </a:ext>
            </a:extLst>
          </p:cNvPr>
          <p:cNvSpPr txBox="1"/>
          <p:nvPr/>
        </p:nvSpPr>
        <p:spPr>
          <a:xfrm>
            <a:off x="674915" y="303515"/>
            <a:ext cx="11103428" cy="1015663"/>
          </a:xfrm>
          <a:prstGeom prst="rect">
            <a:avLst/>
          </a:prstGeom>
          <a:noFill/>
        </p:spPr>
        <p:txBody>
          <a:bodyPr wrap="square" rtlCol="0">
            <a:spAutoFit/>
          </a:bodyPr>
          <a:lstStyle/>
          <a:p>
            <a:r>
              <a:rPr lang="tr-TR" sz="6000" b="1" dirty="0">
                <a:solidFill>
                  <a:schemeClr val="bg1"/>
                </a:solidFill>
                <a:cs typeface="Times New Roman" panose="02020603050405020304" pitchFamily="18" charset="0"/>
              </a:rPr>
              <a:t>SALGIN HASTALIKLAR</a:t>
            </a:r>
          </a:p>
        </p:txBody>
      </p:sp>
    </p:spTree>
    <p:extLst>
      <p:ext uri="{BB962C8B-B14F-4D97-AF65-F5344CB8AC3E}">
        <p14:creationId xmlns:p14="http://schemas.microsoft.com/office/powerpoint/2010/main" val="2660177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694A5C-D440-D343-A832-65A2FDF65A21}"/>
              </a:ext>
            </a:extLst>
          </p:cNvPr>
          <p:cNvSpPr>
            <a:spLocks noGrp="1"/>
          </p:cNvSpPr>
          <p:nvPr>
            <p:ph idx="1"/>
          </p:nvPr>
        </p:nvSpPr>
        <p:spPr>
          <a:xfrm>
            <a:off x="1676292" y="2838450"/>
            <a:ext cx="17781290" cy="8702676"/>
          </a:xfrm>
        </p:spPr>
        <p:txBody>
          <a:bodyPr>
            <a:normAutofit/>
          </a:bodyPr>
          <a:lstStyle/>
          <a:p>
            <a:pPr marL="457200" indent="-457200" algn="just">
              <a:lnSpc>
                <a:spcPct val="100000"/>
              </a:lnSpc>
              <a:buClr>
                <a:srgbClr val="FF0000"/>
              </a:buClr>
            </a:pPr>
            <a:r>
              <a:rPr lang="tr-TR" sz="5400" dirty="0">
                <a:ea typeface="Calibri" panose="020F0502020204030204" pitchFamily="34" charset="0"/>
              </a:rPr>
              <a:t>Karantina önlemlerinden dolayı öğrenciler okullarına devam edemezken, yetişkinler işlerine düzenli biçimde devam edemeyebilir. </a:t>
            </a:r>
          </a:p>
          <a:p>
            <a:pPr marL="457200" indent="-457200" algn="just">
              <a:lnSpc>
                <a:spcPct val="100000"/>
              </a:lnSpc>
              <a:buClr>
                <a:srgbClr val="FF0000"/>
              </a:buClr>
            </a:pPr>
            <a:endParaRPr lang="tr-TR" sz="5400" dirty="0">
              <a:ea typeface="Calibri" panose="020F0502020204030204" pitchFamily="34" charset="0"/>
            </a:endParaRPr>
          </a:p>
          <a:p>
            <a:pPr marL="457200" indent="-457200" algn="just">
              <a:lnSpc>
                <a:spcPct val="100000"/>
              </a:lnSpc>
              <a:buClr>
                <a:srgbClr val="FF0000"/>
              </a:buClr>
            </a:pPr>
            <a:r>
              <a:rPr lang="tr-TR" sz="5400" dirty="0">
                <a:ea typeface="Calibri" panose="020F0502020204030204" pitchFamily="34" charset="0"/>
              </a:rPr>
              <a:t>Bu süreç çocuklar, hastalar ve yaşlılar için daha çok stres ve endişeye neden olabilir.</a:t>
            </a:r>
          </a:p>
          <a:p>
            <a:pPr marL="457200" indent="-457200" algn="just">
              <a:lnSpc>
                <a:spcPct val="100000"/>
              </a:lnSpc>
              <a:buClr>
                <a:srgbClr val="FF0000"/>
              </a:buClr>
            </a:pPr>
            <a:endParaRPr lang="tr-TR" sz="5400" dirty="0">
              <a:ea typeface="Calibri" panose="020F0502020204030204" pitchFamily="34" charset="0"/>
            </a:endParaRPr>
          </a:p>
          <a:p>
            <a:pPr marL="457200" indent="-457200" algn="just">
              <a:lnSpc>
                <a:spcPct val="100000"/>
              </a:lnSpc>
              <a:buClr>
                <a:srgbClr val="FF0000"/>
              </a:buClr>
            </a:pPr>
            <a:r>
              <a:rPr lang="tr-TR" sz="5400" dirty="0">
                <a:ea typeface="Calibri" panose="020F0502020204030204" pitchFamily="34" charset="0"/>
              </a:rPr>
              <a:t>Enfeksiyon riski altında olan kişiler ayrıca hastalığı sevdiklerine bulaştırma konusunda da çok kaygı yaşamaktadır</a:t>
            </a:r>
            <a:endParaRPr lang="tr-TR" sz="5400" dirty="0"/>
          </a:p>
        </p:txBody>
      </p:sp>
      <p:sp>
        <p:nvSpPr>
          <p:cNvPr id="5" name="TextBox 6">
            <a:extLst>
              <a:ext uri="{FF2B5EF4-FFF2-40B4-BE49-F238E27FC236}">
                <a16:creationId xmlns:a16="http://schemas.microsoft.com/office/drawing/2014/main" id="{2908C009-7540-B641-B1CE-BA39C1F9CE69}"/>
              </a:ext>
            </a:extLst>
          </p:cNvPr>
          <p:cNvSpPr txBox="1"/>
          <p:nvPr/>
        </p:nvSpPr>
        <p:spPr>
          <a:xfrm>
            <a:off x="674915" y="303515"/>
            <a:ext cx="11103428" cy="1015663"/>
          </a:xfrm>
          <a:prstGeom prst="rect">
            <a:avLst/>
          </a:prstGeom>
          <a:noFill/>
        </p:spPr>
        <p:txBody>
          <a:bodyPr wrap="square" rtlCol="0">
            <a:spAutoFit/>
          </a:bodyPr>
          <a:lstStyle/>
          <a:p>
            <a:r>
              <a:rPr lang="tr-TR" sz="6000" b="1" dirty="0">
                <a:solidFill>
                  <a:schemeClr val="bg1"/>
                </a:solidFill>
                <a:cs typeface="Times New Roman" panose="02020603050405020304" pitchFamily="18" charset="0"/>
              </a:rPr>
              <a:t>SALGIN HASTALIKLAR</a:t>
            </a:r>
          </a:p>
        </p:txBody>
      </p:sp>
    </p:spTree>
    <p:extLst>
      <p:ext uri="{BB962C8B-B14F-4D97-AF65-F5344CB8AC3E}">
        <p14:creationId xmlns:p14="http://schemas.microsoft.com/office/powerpoint/2010/main" val="3229156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694A5C-D440-D343-A832-65A2FDF65A21}"/>
              </a:ext>
            </a:extLst>
          </p:cNvPr>
          <p:cNvSpPr>
            <a:spLocks noGrp="1"/>
          </p:cNvSpPr>
          <p:nvPr>
            <p:ph idx="1"/>
          </p:nvPr>
        </p:nvSpPr>
        <p:spPr>
          <a:xfrm>
            <a:off x="1676292" y="2838450"/>
            <a:ext cx="16101346" cy="7666517"/>
          </a:xfrm>
        </p:spPr>
        <p:txBody>
          <a:bodyPr>
            <a:normAutofit/>
          </a:bodyPr>
          <a:lstStyle/>
          <a:p>
            <a:pPr marL="0" indent="0">
              <a:lnSpc>
                <a:spcPct val="100000"/>
              </a:lnSpc>
              <a:spcAft>
                <a:spcPts val="0"/>
              </a:spcAft>
              <a:buNone/>
            </a:pPr>
            <a:r>
              <a:rPr lang="tr-TR" sz="5400" dirty="0">
                <a:ea typeface="Calibri" panose="020F0502020204030204" pitchFamily="34" charset="0"/>
                <a:cs typeface="Times New Roman" panose="02020603050405020304" pitchFamily="18" charset="0"/>
              </a:rPr>
              <a:t>Salgın dönemlerinde yaşanan stresin üç ana tetikleyicisi bulunmaktadır:</a:t>
            </a:r>
          </a:p>
          <a:p>
            <a:pPr marL="0" indent="0">
              <a:lnSpc>
                <a:spcPct val="100000"/>
              </a:lnSpc>
              <a:spcAft>
                <a:spcPts val="0"/>
              </a:spcAft>
              <a:buNone/>
            </a:pPr>
            <a:r>
              <a:rPr lang="tr-TR" sz="5400" dirty="0">
                <a:solidFill>
                  <a:srgbClr val="FF0000"/>
                </a:solidFill>
                <a:ea typeface="Calibri" panose="020F0502020204030204" pitchFamily="34" charset="0"/>
                <a:cs typeface="Times New Roman" panose="02020603050405020304" pitchFamily="18" charset="0"/>
              </a:rPr>
              <a:t>1. </a:t>
            </a:r>
            <a:r>
              <a:rPr lang="tr-TR" sz="5400" dirty="0">
                <a:ea typeface="Calibri" panose="020F0502020204030204" pitchFamily="34" charset="0"/>
                <a:cs typeface="Times New Roman" panose="02020603050405020304" pitchFamily="18" charset="0"/>
              </a:rPr>
              <a:t>Daha önce bir salgın yaşanmamış olmasından kaynaklanan belirsizlik.</a:t>
            </a:r>
          </a:p>
          <a:p>
            <a:pPr marL="0" indent="0">
              <a:lnSpc>
                <a:spcPct val="100000"/>
              </a:lnSpc>
              <a:spcAft>
                <a:spcPts val="0"/>
              </a:spcAft>
              <a:buNone/>
            </a:pPr>
            <a:r>
              <a:rPr lang="tr-TR" sz="5400" dirty="0">
                <a:solidFill>
                  <a:srgbClr val="FF0000"/>
                </a:solidFill>
                <a:ea typeface="Calibri" panose="020F0502020204030204" pitchFamily="34" charset="0"/>
                <a:cs typeface="Times New Roman" panose="02020603050405020304" pitchFamily="18" charset="0"/>
              </a:rPr>
              <a:t>2. </a:t>
            </a:r>
            <a:r>
              <a:rPr lang="tr-TR" sz="5400" dirty="0">
                <a:ea typeface="Calibri" panose="020F0502020204030204" pitchFamily="34" charset="0"/>
                <a:cs typeface="Times New Roman" panose="02020603050405020304" pitchFamily="18" charset="0"/>
              </a:rPr>
              <a:t>Salgının hastalığa ve ölüme neden olması ve bu durumun korkuyu artırması.</a:t>
            </a:r>
          </a:p>
          <a:p>
            <a:pPr marL="0" indent="0">
              <a:lnSpc>
                <a:spcPct val="100000"/>
              </a:lnSpc>
              <a:spcAft>
                <a:spcPts val="0"/>
              </a:spcAft>
              <a:buNone/>
            </a:pPr>
            <a:r>
              <a:rPr lang="tr-TR" sz="5400" dirty="0">
                <a:solidFill>
                  <a:srgbClr val="FF0000"/>
                </a:solidFill>
                <a:ea typeface="Calibri" panose="020F0502020204030204" pitchFamily="34" charset="0"/>
                <a:cs typeface="Times New Roman" panose="02020603050405020304" pitchFamily="18" charset="0"/>
              </a:rPr>
              <a:t>3. </a:t>
            </a:r>
            <a:r>
              <a:rPr lang="tr-TR" sz="5400" dirty="0">
                <a:ea typeface="Calibri" panose="020F0502020204030204" pitchFamily="34" charset="0"/>
                <a:cs typeface="Times New Roman" panose="02020603050405020304" pitchFamily="18" charset="0"/>
              </a:rPr>
              <a:t>Salgının insanlar için büyük yaşam tarzı değişikliklerini beraberinde getirmesi.</a:t>
            </a:r>
            <a:endParaRPr lang="tr-TR" sz="5400" dirty="0"/>
          </a:p>
        </p:txBody>
      </p:sp>
      <p:sp>
        <p:nvSpPr>
          <p:cNvPr id="5" name="TextBox 6">
            <a:extLst>
              <a:ext uri="{FF2B5EF4-FFF2-40B4-BE49-F238E27FC236}">
                <a16:creationId xmlns:a16="http://schemas.microsoft.com/office/drawing/2014/main" id="{2908C009-7540-B641-B1CE-BA39C1F9CE69}"/>
              </a:ext>
            </a:extLst>
          </p:cNvPr>
          <p:cNvSpPr txBox="1"/>
          <p:nvPr/>
        </p:nvSpPr>
        <p:spPr>
          <a:xfrm>
            <a:off x="674915" y="303515"/>
            <a:ext cx="11103428" cy="1015663"/>
          </a:xfrm>
          <a:prstGeom prst="rect">
            <a:avLst/>
          </a:prstGeom>
          <a:noFill/>
        </p:spPr>
        <p:txBody>
          <a:bodyPr wrap="square" rtlCol="0">
            <a:spAutoFit/>
          </a:bodyPr>
          <a:lstStyle/>
          <a:p>
            <a:r>
              <a:rPr lang="tr-TR" sz="6000" b="1" dirty="0">
                <a:solidFill>
                  <a:schemeClr val="bg1"/>
                </a:solidFill>
                <a:cs typeface="Times New Roman" panose="02020603050405020304" pitchFamily="18" charset="0"/>
              </a:rPr>
              <a:t>SALGIN HASTALIKLAR</a:t>
            </a:r>
          </a:p>
        </p:txBody>
      </p:sp>
    </p:spTree>
    <p:extLst>
      <p:ext uri="{BB962C8B-B14F-4D97-AF65-F5344CB8AC3E}">
        <p14:creationId xmlns:p14="http://schemas.microsoft.com/office/powerpoint/2010/main" val="1476022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6">
            <a:extLst>
              <a:ext uri="{FF2B5EF4-FFF2-40B4-BE49-F238E27FC236}">
                <a16:creationId xmlns:a16="http://schemas.microsoft.com/office/drawing/2014/main" id="{2908C009-7540-B641-B1CE-BA39C1F9CE69}"/>
              </a:ext>
            </a:extLst>
          </p:cNvPr>
          <p:cNvSpPr txBox="1"/>
          <p:nvPr/>
        </p:nvSpPr>
        <p:spPr>
          <a:xfrm>
            <a:off x="674915" y="76200"/>
            <a:ext cx="7173685" cy="1569660"/>
          </a:xfrm>
          <a:prstGeom prst="rect">
            <a:avLst/>
          </a:prstGeom>
          <a:noFill/>
        </p:spPr>
        <p:txBody>
          <a:bodyPr wrap="square" rtlCol="0">
            <a:spAutoFit/>
          </a:bodyPr>
          <a:lstStyle/>
          <a:p>
            <a:r>
              <a:rPr lang="tr-TR" sz="4800" b="1" dirty="0">
                <a:solidFill>
                  <a:schemeClr val="bg1"/>
                </a:solidFill>
                <a:cs typeface="Times New Roman" panose="02020603050405020304" pitchFamily="18" charset="0"/>
              </a:rPr>
              <a:t>SALGIN DÖNEMİNDE KARŞILAŞILAN ZORLUKLAR</a:t>
            </a:r>
          </a:p>
        </p:txBody>
      </p:sp>
      <p:sp>
        <p:nvSpPr>
          <p:cNvPr id="4" name="Alternatif İşlem 3">
            <a:extLst>
              <a:ext uri="{FF2B5EF4-FFF2-40B4-BE49-F238E27FC236}">
                <a16:creationId xmlns:a16="http://schemas.microsoft.com/office/drawing/2014/main" id="{34C0E7B8-1A10-824C-B0FC-78F8D55A108B}"/>
              </a:ext>
            </a:extLst>
          </p:cNvPr>
          <p:cNvSpPr/>
          <p:nvPr/>
        </p:nvSpPr>
        <p:spPr>
          <a:xfrm>
            <a:off x="1463656" y="2838450"/>
            <a:ext cx="16718017" cy="959213"/>
          </a:xfrm>
          <a:prstGeom prst="flowChartAlternateProcess">
            <a:avLst/>
          </a:prstGeom>
          <a:gradFill flip="none" rotWithShape="1">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 name="Content Placeholder 2">
            <a:extLst>
              <a:ext uri="{FF2B5EF4-FFF2-40B4-BE49-F238E27FC236}">
                <a16:creationId xmlns:a16="http://schemas.microsoft.com/office/drawing/2014/main" id="{89694A5C-D440-D343-A832-65A2FDF65A21}"/>
              </a:ext>
            </a:extLst>
          </p:cNvPr>
          <p:cNvSpPr>
            <a:spLocks noGrp="1"/>
          </p:cNvSpPr>
          <p:nvPr>
            <p:ph idx="1"/>
          </p:nvPr>
        </p:nvSpPr>
        <p:spPr>
          <a:xfrm>
            <a:off x="1676292" y="2838450"/>
            <a:ext cx="18051402" cy="8702676"/>
          </a:xfrm>
        </p:spPr>
        <p:txBody>
          <a:bodyPr>
            <a:noAutofit/>
          </a:bodyPr>
          <a:lstStyle/>
          <a:p>
            <a:pPr marL="457200" indent="-457200">
              <a:lnSpc>
                <a:spcPct val="100000"/>
              </a:lnSpc>
              <a:buClr>
                <a:srgbClr val="FF0000"/>
              </a:buClr>
              <a:buFont typeface="Wingdings" panose="05000000000000000000" pitchFamily="2" charset="2"/>
              <a:buChar char="§"/>
            </a:pPr>
            <a:r>
              <a:rPr lang="tr-TR" sz="5400" b="1" dirty="0">
                <a:solidFill>
                  <a:schemeClr val="bg1"/>
                </a:solidFill>
                <a:ea typeface="Calibri" panose="020F0502020204030204" pitchFamily="34" charset="0"/>
              </a:rPr>
              <a:t>Salgın sırasındaki zorluklardan bazıları şunlarla ilgilidir:</a:t>
            </a:r>
          </a:p>
          <a:p>
            <a:pPr marL="457200" lvl="0" indent="-457200">
              <a:lnSpc>
                <a:spcPct val="100000"/>
              </a:lnSpc>
              <a:spcAft>
                <a:spcPts val="0"/>
              </a:spcAft>
              <a:buClr>
                <a:srgbClr val="FF0000"/>
              </a:buClr>
              <a:buFont typeface="Wingdings" panose="05000000000000000000" pitchFamily="2" charset="2"/>
              <a:buChar char="ü"/>
            </a:pPr>
            <a:r>
              <a:rPr lang="tr-TR" sz="5400" dirty="0">
                <a:ea typeface="Calibri" panose="020F0502020204030204" pitchFamily="34" charset="0"/>
                <a:cs typeface="Times New Roman" panose="02020603050405020304" pitchFamily="18" charset="0"/>
              </a:rPr>
              <a:t>Rutinlerindeki değişiklikler (örneğin, aileden, arkadaşlardan fiziksel olarak uzak durma zorunluluğu)</a:t>
            </a:r>
          </a:p>
          <a:p>
            <a:pPr marL="457200" lvl="0" indent="-457200">
              <a:lnSpc>
                <a:spcPct val="100000"/>
              </a:lnSpc>
              <a:spcAft>
                <a:spcPts val="0"/>
              </a:spcAft>
              <a:buClr>
                <a:srgbClr val="FF0000"/>
              </a:buClr>
              <a:buFont typeface="Wingdings" panose="05000000000000000000" pitchFamily="2" charset="2"/>
              <a:buChar char="ü"/>
            </a:pPr>
            <a:r>
              <a:rPr lang="tr-TR" sz="5400" dirty="0">
                <a:ea typeface="Calibri" panose="020F0502020204030204" pitchFamily="34" charset="0"/>
                <a:cs typeface="Times New Roman" panose="02020603050405020304" pitchFamily="18" charset="0"/>
              </a:rPr>
              <a:t>Öğrenmenin sürekliliğindeki kırılmalar (ör. Sanal öğrenme ortamları, teknoloji erişimi ve bağlantı sorunları)</a:t>
            </a:r>
          </a:p>
          <a:p>
            <a:pPr marL="457200" indent="-457200">
              <a:lnSpc>
                <a:spcPct val="100000"/>
              </a:lnSpc>
              <a:buClr>
                <a:srgbClr val="FF0000"/>
              </a:buClr>
              <a:buFont typeface="Wingdings" panose="05000000000000000000" pitchFamily="2" charset="2"/>
              <a:buChar char="ü"/>
            </a:pPr>
            <a:r>
              <a:rPr lang="tr-TR" sz="5400" dirty="0">
                <a:solidFill>
                  <a:prstClr val="black"/>
                </a:solidFill>
                <a:ea typeface="Calibri" panose="020F0502020204030204" pitchFamily="34" charset="0"/>
                <a:cs typeface="Times New Roman" panose="02020603050405020304" pitchFamily="18" charset="0"/>
              </a:rPr>
              <a:t>Sağlık hizmetlerinin sürekliliğindeki kesintiler (örneğin, aşı olma ve hastane kontrollerini erteleme )</a:t>
            </a:r>
          </a:p>
        </p:txBody>
      </p:sp>
    </p:spTree>
    <p:extLst>
      <p:ext uri="{BB962C8B-B14F-4D97-AF65-F5344CB8AC3E}">
        <p14:creationId xmlns:p14="http://schemas.microsoft.com/office/powerpoint/2010/main" val="350773089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492</TotalTime>
  <Words>1841</Words>
  <Application>Microsoft Office PowerPoint</Application>
  <PresentationFormat>Özel</PresentationFormat>
  <Paragraphs>260</Paragraphs>
  <Slides>50</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50</vt:i4>
      </vt:variant>
    </vt:vector>
  </HeadingPairs>
  <TitlesOfParts>
    <vt:vector size="57" baseType="lpstr">
      <vt:lpstr>Arial</vt:lpstr>
      <vt:lpstr>Calibri</vt:lpstr>
      <vt:lpstr>Calibri Light</vt:lpstr>
      <vt:lpstr>Symbol</vt:lpstr>
      <vt:lpstr>Times New Roman</vt:lpstr>
      <vt:lpstr>Wingdings</vt:lpstr>
      <vt:lpstr>Office Theme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Windows Kullanıcısı</cp:lastModifiedBy>
  <cp:revision>255</cp:revision>
  <dcterms:created xsi:type="dcterms:W3CDTF">2021-08-21T08:47:56Z</dcterms:created>
  <dcterms:modified xsi:type="dcterms:W3CDTF">2022-03-30T08:31:53Z</dcterms:modified>
</cp:coreProperties>
</file>